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41"/>
  </p:notesMasterIdLst>
  <p:sldIdLst>
    <p:sldId id="304" r:id="rId3"/>
    <p:sldId id="305" r:id="rId4"/>
    <p:sldId id="276" r:id="rId5"/>
    <p:sldId id="256" r:id="rId6"/>
    <p:sldId id="281" r:id="rId7"/>
    <p:sldId id="278" r:id="rId8"/>
    <p:sldId id="259" r:id="rId9"/>
    <p:sldId id="300" r:id="rId10"/>
    <p:sldId id="301" r:id="rId11"/>
    <p:sldId id="277" r:id="rId12"/>
    <p:sldId id="257" r:id="rId13"/>
    <p:sldId id="275" r:id="rId14"/>
    <p:sldId id="303" r:id="rId15"/>
    <p:sldId id="260" r:id="rId16"/>
    <p:sldId id="258" r:id="rId17"/>
    <p:sldId id="328" r:id="rId18"/>
    <p:sldId id="330" r:id="rId19"/>
    <p:sldId id="282" r:id="rId20"/>
    <p:sldId id="263" r:id="rId21"/>
    <p:sldId id="314" r:id="rId22"/>
    <p:sldId id="315" r:id="rId23"/>
    <p:sldId id="321" r:id="rId24"/>
    <p:sldId id="322" r:id="rId25"/>
    <p:sldId id="316" r:id="rId26"/>
    <p:sldId id="323" r:id="rId27"/>
    <p:sldId id="327" r:id="rId28"/>
    <p:sldId id="326" r:id="rId29"/>
    <p:sldId id="320" r:id="rId30"/>
    <p:sldId id="317" r:id="rId31"/>
    <p:sldId id="306" r:id="rId32"/>
    <p:sldId id="331" r:id="rId33"/>
    <p:sldId id="270" r:id="rId34"/>
    <p:sldId id="318" r:id="rId35"/>
    <p:sldId id="313" r:id="rId36"/>
    <p:sldId id="329" r:id="rId37"/>
    <p:sldId id="319" r:id="rId38"/>
    <p:sldId id="311" r:id="rId39"/>
    <p:sldId id="293" r:id="rId4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81"/>
    <p:restoredTop sz="94674"/>
  </p:normalViewPr>
  <p:slideViewPr>
    <p:cSldViewPr snapToGrid="0" snapToObjects="1">
      <p:cViewPr varScale="1">
        <p:scale>
          <a:sx n="124" d="100"/>
          <a:sy n="124" d="100"/>
        </p:scale>
        <p:origin x="192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g.h.m.hendrix/Desktop/Statistiek%20en%20grafiek%20boerderijen%20monitor%20201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h.m.hendrix/Desktop/Statistiek%20en%20grafiek%20boerderijen%20monitor%20201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g.h.m.hendrix/Desktop/Statistiek%20en%20grafiek%20boerderijen%20monitor%202015.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Boerderijen 2015 boerderijtype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Boerderijtype!$B$1</c:f>
              <c:strCache>
                <c:ptCount val="1"/>
                <c:pt idx="0">
                  <c:v>Noord</c:v>
                </c:pt>
              </c:strCache>
            </c:strRef>
          </c:tx>
          <c:spPr>
            <a:solidFill>
              <a:schemeClr val="accent1"/>
            </a:solidFill>
            <a:ln>
              <a:noFill/>
            </a:ln>
            <a:effectLst/>
          </c:spPr>
          <c:invertIfNegative val="0"/>
          <c:cat>
            <c:strRef>
              <c:f>Boerderijtype!$A$2:$A$6</c:f>
              <c:strCache>
                <c:ptCount val="5"/>
                <c:pt idx="0">
                  <c:v>dwarshuis</c:v>
                </c:pt>
                <c:pt idx="1">
                  <c:v>hallehuis</c:v>
                </c:pt>
                <c:pt idx="2">
                  <c:v>hofboerderij</c:v>
                </c:pt>
                <c:pt idx="3">
                  <c:v>gesloten hoeve</c:v>
                </c:pt>
                <c:pt idx="4">
                  <c:v>wederopbouw</c:v>
                </c:pt>
              </c:strCache>
            </c:strRef>
          </c:cat>
          <c:val>
            <c:numRef>
              <c:f>Boerderijtype!$B$2:$B$6</c:f>
              <c:numCache>
                <c:formatCode>General</c:formatCode>
                <c:ptCount val="5"/>
                <c:pt idx="0">
                  <c:v>11</c:v>
                </c:pt>
                <c:pt idx="1">
                  <c:v>10</c:v>
                </c:pt>
                <c:pt idx="2">
                  <c:v>14</c:v>
                </c:pt>
                <c:pt idx="3">
                  <c:v>2</c:v>
                </c:pt>
                <c:pt idx="4">
                  <c:v>1</c:v>
                </c:pt>
              </c:numCache>
            </c:numRef>
          </c:val>
          <c:extLst>
            <c:ext xmlns:c16="http://schemas.microsoft.com/office/drawing/2014/chart" uri="{C3380CC4-5D6E-409C-BE32-E72D297353CC}">
              <c16:uniqueId val="{00000000-49AE-AB4C-9F35-2932F4E7B563}"/>
            </c:ext>
          </c:extLst>
        </c:ser>
        <c:ser>
          <c:idx val="1"/>
          <c:order val="1"/>
          <c:tx>
            <c:strRef>
              <c:f>Boerderijtype!$C$1</c:f>
              <c:strCache>
                <c:ptCount val="1"/>
                <c:pt idx="0">
                  <c:v>Midden</c:v>
                </c:pt>
              </c:strCache>
            </c:strRef>
          </c:tx>
          <c:spPr>
            <a:solidFill>
              <a:schemeClr val="accent2"/>
            </a:solidFill>
            <a:ln>
              <a:noFill/>
            </a:ln>
            <a:effectLst/>
          </c:spPr>
          <c:invertIfNegative val="0"/>
          <c:cat>
            <c:strRef>
              <c:f>Boerderijtype!$A$2:$A$6</c:f>
              <c:strCache>
                <c:ptCount val="5"/>
                <c:pt idx="0">
                  <c:v>dwarshuis</c:v>
                </c:pt>
                <c:pt idx="1">
                  <c:v>hallehuis</c:v>
                </c:pt>
                <c:pt idx="2">
                  <c:v>hofboerderij</c:v>
                </c:pt>
                <c:pt idx="3">
                  <c:v>gesloten hoeve</c:v>
                </c:pt>
                <c:pt idx="4">
                  <c:v>wederopbouw</c:v>
                </c:pt>
              </c:strCache>
            </c:strRef>
          </c:cat>
          <c:val>
            <c:numRef>
              <c:f>Boerderijtype!$C$2:$C$6</c:f>
              <c:numCache>
                <c:formatCode>General</c:formatCode>
                <c:ptCount val="5"/>
                <c:pt idx="0">
                  <c:v>34</c:v>
                </c:pt>
                <c:pt idx="1">
                  <c:v>2</c:v>
                </c:pt>
                <c:pt idx="2">
                  <c:v>37</c:v>
                </c:pt>
                <c:pt idx="3">
                  <c:v>20</c:v>
                </c:pt>
                <c:pt idx="4">
                  <c:v>0</c:v>
                </c:pt>
              </c:numCache>
            </c:numRef>
          </c:val>
          <c:extLst>
            <c:ext xmlns:c16="http://schemas.microsoft.com/office/drawing/2014/chart" uri="{C3380CC4-5D6E-409C-BE32-E72D297353CC}">
              <c16:uniqueId val="{00000001-49AE-AB4C-9F35-2932F4E7B563}"/>
            </c:ext>
          </c:extLst>
        </c:ser>
        <c:ser>
          <c:idx val="2"/>
          <c:order val="2"/>
          <c:tx>
            <c:strRef>
              <c:f>Boerderijtype!$D$1</c:f>
              <c:strCache>
                <c:ptCount val="1"/>
                <c:pt idx="0">
                  <c:v>Zuid</c:v>
                </c:pt>
              </c:strCache>
            </c:strRef>
          </c:tx>
          <c:spPr>
            <a:solidFill>
              <a:schemeClr val="accent3"/>
            </a:solidFill>
            <a:ln>
              <a:noFill/>
            </a:ln>
            <a:effectLst/>
          </c:spPr>
          <c:invertIfNegative val="0"/>
          <c:cat>
            <c:strRef>
              <c:f>Boerderijtype!$A$2:$A$6</c:f>
              <c:strCache>
                <c:ptCount val="5"/>
                <c:pt idx="0">
                  <c:v>dwarshuis</c:v>
                </c:pt>
                <c:pt idx="1">
                  <c:v>hallehuis</c:v>
                </c:pt>
                <c:pt idx="2">
                  <c:v>hofboerderij</c:v>
                </c:pt>
                <c:pt idx="3">
                  <c:v>gesloten hoeve</c:v>
                </c:pt>
                <c:pt idx="4">
                  <c:v>wederopbouw</c:v>
                </c:pt>
              </c:strCache>
            </c:strRef>
          </c:cat>
          <c:val>
            <c:numRef>
              <c:f>Boerderijtype!$D$2:$D$6</c:f>
              <c:numCache>
                <c:formatCode>General</c:formatCode>
                <c:ptCount val="5"/>
                <c:pt idx="0">
                  <c:v>199</c:v>
                </c:pt>
                <c:pt idx="1">
                  <c:v>4</c:v>
                </c:pt>
                <c:pt idx="2">
                  <c:v>380</c:v>
                </c:pt>
                <c:pt idx="3">
                  <c:v>270</c:v>
                </c:pt>
                <c:pt idx="4">
                  <c:v>2</c:v>
                </c:pt>
              </c:numCache>
            </c:numRef>
          </c:val>
          <c:extLst>
            <c:ext xmlns:c16="http://schemas.microsoft.com/office/drawing/2014/chart" uri="{C3380CC4-5D6E-409C-BE32-E72D297353CC}">
              <c16:uniqueId val="{00000002-49AE-AB4C-9F35-2932F4E7B563}"/>
            </c:ext>
          </c:extLst>
        </c:ser>
        <c:dLbls>
          <c:showLegendKey val="0"/>
          <c:showVal val="0"/>
          <c:showCatName val="0"/>
          <c:showSerName val="0"/>
          <c:showPercent val="0"/>
          <c:showBubbleSize val="0"/>
        </c:dLbls>
        <c:gapWidth val="219"/>
        <c:overlap val="-27"/>
        <c:axId val="238334728"/>
        <c:axId val="238336296"/>
      </c:barChart>
      <c:catAx>
        <c:axId val="238334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38336296"/>
        <c:crosses val="autoZero"/>
        <c:auto val="1"/>
        <c:lblAlgn val="ctr"/>
        <c:lblOffset val="100"/>
        <c:noMultiLvlLbl val="0"/>
      </c:catAx>
      <c:valAx>
        <c:axId val="238336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38334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Boerderijen</a:t>
            </a:r>
            <a:r>
              <a:rPr lang="en-US" baseline="0"/>
              <a:t> 2015 huidige functie/gebruik</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Gebruik!$B$1</c:f>
              <c:strCache>
                <c:ptCount val="1"/>
                <c:pt idx="0">
                  <c:v>Noord</c:v>
                </c:pt>
              </c:strCache>
            </c:strRef>
          </c:tx>
          <c:spPr>
            <a:solidFill>
              <a:schemeClr val="accent1"/>
            </a:solidFill>
            <a:ln>
              <a:noFill/>
            </a:ln>
            <a:effectLst/>
          </c:spPr>
          <c:invertIfNegative val="0"/>
          <c:cat>
            <c:strRef>
              <c:f>Gebruik!$A$2:$A$5</c:f>
              <c:strCache>
                <c:ptCount val="4"/>
                <c:pt idx="0">
                  <c:v>wonen</c:v>
                </c:pt>
                <c:pt idx="1">
                  <c:v>bedrijfsmatig</c:v>
                </c:pt>
                <c:pt idx="2">
                  <c:v>agrarisch</c:v>
                </c:pt>
                <c:pt idx="3">
                  <c:v>leegstaand</c:v>
                </c:pt>
              </c:strCache>
            </c:strRef>
          </c:cat>
          <c:val>
            <c:numRef>
              <c:f>Gebruik!$B$2:$B$5</c:f>
              <c:numCache>
                <c:formatCode>General</c:formatCode>
                <c:ptCount val="4"/>
                <c:pt idx="0">
                  <c:v>27</c:v>
                </c:pt>
                <c:pt idx="1">
                  <c:v>12</c:v>
                </c:pt>
                <c:pt idx="2">
                  <c:v>1</c:v>
                </c:pt>
                <c:pt idx="3">
                  <c:v>3</c:v>
                </c:pt>
              </c:numCache>
            </c:numRef>
          </c:val>
          <c:extLst>
            <c:ext xmlns:c16="http://schemas.microsoft.com/office/drawing/2014/chart" uri="{C3380CC4-5D6E-409C-BE32-E72D297353CC}">
              <c16:uniqueId val="{00000000-F3B3-A642-B407-45C9BB79E9E2}"/>
            </c:ext>
          </c:extLst>
        </c:ser>
        <c:ser>
          <c:idx val="1"/>
          <c:order val="1"/>
          <c:tx>
            <c:strRef>
              <c:f>Gebruik!$C$1</c:f>
              <c:strCache>
                <c:ptCount val="1"/>
                <c:pt idx="0">
                  <c:v>Midden</c:v>
                </c:pt>
              </c:strCache>
            </c:strRef>
          </c:tx>
          <c:spPr>
            <a:solidFill>
              <a:schemeClr val="accent2"/>
            </a:solidFill>
            <a:ln>
              <a:noFill/>
            </a:ln>
            <a:effectLst/>
          </c:spPr>
          <c:invertIfNegative val="0"/>
          <c:cat>
            <c:strRef>
              <c:f>Gebruik!$A$2:$A$5</c:f>
              <c:strCache>
                <c:ptCount val="4"/>
                <c:pt idx="0">
                  <c:v>wonen</c:v>
                </c:pt>
                <c:pt idx="1">
                  <c:v>bedrijfsmatig</c:v>
                </c:pt>
                <c:pt idx="2">
                  <c:v>agrarisch</c:v>
                </c:pt>
                <c:pt idx="3">
                  <c:v>leegstaand</c:v>
                </c:pt>
              </c:strCache>
            </c:strRef>
          </c:cat>
          <c:val>
            <c:numRef>
              <c:f>Gebruik!$C$2:$C$5</c:f>
              <c:numCache>
                <c:formatCode>General</c:formatCode>
                <c:ptCount val="4"/>
                <c:pt idx="0">
                  <c:v>82</c:v>
                </c:pt>
                <c:pt idx="1">
                  <c:v>22</c:v>
                </c:pt>
                <c:pt idx="2">
                  <c:v>11</c:v>
                </c:pt>
                <c:pt idx="3">
                  <c:v>9</c:v>
                </c:pt>
              </c:numCache>
            </c:numRef>
          </c:val>
          <c:extLst>
            <c:ext xmlns:c16="http://schemas.microsoft.com/office/drawing/2014/chart" uri="{C3380CC4-5D6E-409C-BE32-E72D297353CC}">
              <c16:uniqueId val="{00000001-F3B3-A642-B407-45C9BB79E9E2}"/>
            </c:ext>
          </c:extLst>
        </c:ser>
        <c:ser>
          <c:idx val="2"/>
          <c:order val="2"/>
          <c:tx>
            <c:strRef>
              <c:f>Gebruik!$D$1</c:f>
              <c:strCache>
                <c:ptCount val="1"/>
                <c:pt idx="0">
                  <c:v>Zuid</c:v>
                </c:pt>
              </c:strCache>
            </c:strRef>
          </c:tx>
          <c:spPr>
            <a:solidFill>
              <a:schemeClr val="accent3"/>
            </a:solidFill>
            <a:ln>
              <a:noFill/>
            </a:ln>
            <a:effectLst/>
          </c:spPr>
          <c:invertIfNegative val="0"/>
          <c:cat>
            <c:strRef>
              <c:f>Gebruik!$A$2:$A$5</c:f>
              <c:strCache>
                <c:ptCount val="4"/>
                <c:pt idx="0">
                  <c:v>wonen</c:v>
                </c:pt>
                <c:pt idx="1">
                  <c:v>bedrijfsmatig</c:v>
                </c:pt>
                <c:pt idx="2">
                  <c:v>agrarisch</c:v>
                </c:pt>
                <c:pt idx="3">
                  <c:v>leegstaand</c:v>
                </c:pt>
              </c:strCache>
            </c:strRef>
          </c:cat>
          <c:val>
            <c:numRef>
              <c:f>Gebruik!$D$2:$D$5</c:f>
              <c:numCache>
                <c:formatCode>General</c:formatCode>
                <c:ptCount val="4"/>
                <c:pt idx="0">
                  <c:v>473</c:v>
                </c:pt>
                <c:pt idx="1">
                  <c:v>136</c:v>
                </c:pt>
                <c:pt idx="2">
                  <c:v>61</c:v>
                </c:pt>
                <c:pt idx="3">
                  <c:v>29</c:v>
                </c:pt>
              </c:numCache>
            </c:numRef>
          </c:val>
          <c:extLst>
            <c:ext xmlns:c16="http://schemas.microsoft.com/office/drawing/2014/chart" uri="{C3380CC4-5D6E-409C-BE32-E72D297353CC}">
              <c16:uniqueId val="{00000002-F3B3-A642-B407-45C9BB79E9E2}"/>
            </c:ext>
          </c:extLst>
        </c:ser>
        <c:dLbls>
          <c:showLegendKey val="0"/>
          <c:showVal val="0"/>
          <c:showCatName val="0"/>
          <c:showSerName val="0"/>
          <c:showPercent val="0"/>
          <c:showBubbleSize val="0"/>
        </c:dLbls>
        <c:gapWidth val="219"/>
        <c:overlap val="-27"/>
        <c:axId val="238330416"/>
        <c:axId val="238335904"/>
      </c:barChart>
      <c:catAx>
        <c:axId val="23833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38335904"/>
        <c:crosses val="autoZero"/>
        <c:auto val="1"/>
        <c:lblAlgn val="ctr"/>
        <c:lblOffset val="100"/>
        <c:noMultiLvlLbl val="0"/>
      </c:catAx>
      <c:valAx>
        <c:axId val="238335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38330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Boerderijen 2015 onderhoudsbehoefte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'0nderhoud'!$B$1</c:f>
              <c:strCache>
                <c:ptCount val="1"/>
                <c:pt idx="0">
                  <c:v>Noord</c:v>
                </c:pt>
              </c:strCache>
            </c:strRef>
          </c:tx>
          <c:spPr>
            <a:solidFill>
              <a:schemeClr val="accent1"/>
            </a:solidFill>
            <a:ln>
              <a:noFill/>
            </a:ln>
            <a:effectLst/>
          </c:spPr>
          <c:invertIfNegative val="0"/>
          <c:cat>
            <c:strRef>
              <c:f>'0nderhoud'!$A$2:$A$7</c:f>
              <c:strCache>
                <c:ptCount val="6"/>
                <c:pt idx="0">
                  <c:v>regulier onderhoud</c:v>
                </c:pt>
                <c:pt idx="1">
                  <c:v>achterstallig onderhoud</c:v>
                </c:pt>
                <c:pt idx="2">
                  <c:v>incidenteel herstel</c:v>
                </c:pt>
                <c:pt idx="3">
                  <c:v>omvangrijk herstel</c:v>
                </c:pt>
                <c:pt idx="4">
                  <c:v>partiële restauratie</c:v>
                </c:pt>
                <c:pt idx="5">
                  <c:v>algehele restauratie</c:v>
                </c:pt>
              </c:strCache>
            </c:strRef>
          </c:cat>
          <c:val>
            <c:numRef>
              <c:f>'0nderhoud'!$B$2:$B$7</c:f>
              <c:numCache>
                <c:formatCode>General</c:formatCode>
                <c:ptCount val="6"/>
                <c:pt idx="0">
                  <c:v>26</c:v>
                </c:pt>
                <c:pt idx="1">
                  <c:v>17</c:v>
                </c:pt>
                <c:pt idx="2">
                  <c:v>7</c:v>
                </c:pt>
                <c:pt idx="3">
                  <c:v>7</c:v>
                </c:pt>
                <c:pt idx="4">
                  <c:v>2</c:v>
                </c:pt>
                <c:pt idx="5">
                  <c:v>7</c:v>
                </c:pt>
              </c:numCache>
            </c:numRef>
          </c:val>
          <c:extLst>
            <c:ext xmlns:c16="http://schemas.microsoft.com/office/drawing/2014/chart" uri="{C3380CC4-5D6E-409C-BE32-E72D297353CC}">
              <c16:uniqueId val="{00000000-0589-E043-B7AD-E8DAEFC7C6FF}"/>
            </c:ext>
          </c:extLst>
        </c:ser>
        <c:ser>
          <c:idx val="1"/>
          <c:order val="1"/>
          <c:tx>
            <c:strRef>
              <c:f>'0nderhoud'!$C$1</c:f>
              <c:strCache>
                <c:ptCount val="1"/>
                <c:pt idx="0">
                  <c:v>Midden</c:v>
                </c:pt>
              </c:strCache>
            </c:strRef>
          </c:tx>
          <c:spPr>
            <a:solidFill>
              <a:schemeClr val="accent2"/>
            </a:solidFill>
            <a:ln>
              <a:noFill/>
            </a:ln>
            <a:effectLst/>
          </c:spPr>
          <c:invertIfNegative val="0"/>
          <c:cat>
            <c:strRef>
              <c:f>'0nderhoud'!$A$2:$A$7</c:f>
              <c:strCache>
                <c:ptCount val="6"/>
                <c:pt idx="0">
                  <c:v>regulier onderhoud</c:v>
                </c:pt>
                <c:pt idx="1">
                  <c:v>achterstallig onderhoud</c:v>
                </c:pt>
                <c:pt idx="2">
                  <c:v>incidenteel herstel</c:v>
                </c:pt>
                <c:pt idx="3">
                  <c:v>omvangrijk herstel</c:v>
                </c:pt>
                <c:pt idx="4">
                  <c:v>partiële restauratie</c:v>
                </c:pt>
                <c:pt idx="5">
                  <c:v>algehele restauratie</c:v>
                </c:pt>
              </c:strCache>
            </c:strRef>
          </c:cat>
          <c:val>
            <c:numRef>
              <c:f>'0nderhoud'!$C$2:$C$7</c:f>
              <c:numCache>
                <c:formatCode>General</c:formatCode>
                <c:ptCount val="6"/>
                <c:pt idx="0">
                  <c:v>54</c:v>
                </c:pt>
                <c:pt idx="1">
                  <c:v>13</c:v>
                </c:pt>
                <c:pt idx="2">
                  <c:v>10</c:v>
                </c:pt>
                <c:pt idx="3">
                  <c:v>9</c:v>
                </c:pt>
                <c:pt idx="4">
                  <c:v>1</c:v>
                </c:pt>
                <c:pt idx="5">
                  <c:v>11</c:v>
                </c:pt>
              </c:numCache>
            </c:numRef>
          </c:val>
          <c:extLst>
            <c:ext xmlns:c16="http://schemas.microsoft.com/office/drawing/2014/chart" uri="{C3380CC4-5D6E-409C-BE32-E72D297353CC}">
              <c16:uniqueId val="{00000001-0589-E043-B7AD-E8DAEFC7C6FF}"/>
            </c:ext>
          </c:extLst>
        </c:ser>
        <c:ser>
          <c:idx val="2"/>
          <c:order val="2"/>
          <c:tx>
            <c:strRef>
              <c:f>'0nderhoud'!$D$1</c:f>
              <c:strCache>
                <c:ptCount val="1"/>
                <c:pt idx="0">
                  <c:v>Zuid</c:v>
                </c:pt>
              </c:strCache>
            </c:strRef>
          </c:tx>
          <c:spPr>
            <a:solidFill>
              <a:schemeClr val="accent3"/>
            </a:solidFill>
            <a:ln>
              <a:noFill/>
            </a:ln>
            <a:effectLst/>
          </c:spPr>
          <c:invertIfNegative val="0"/>
          <c:cat>
            <c:strRef>
              <c:f>'0nderhoud'!$A$2:$A$7</c:f>
              <c:strCache>
                <c:ptCount val="6"/>
                <c:pt idx="0">
                  <c:v>regulier onderhoud</c:v>
                </c:pt>
                <c:pt idx="1">
                  <c:v>achterstallig onderhoud</c:v>
                </c:pt>
                <c:pt idx="2">
                  <c:v>incidenteel herstel</c:v>
                </c:pt>
                <c:pt idx="3">
                  <c:v>omvangrijk herstel</c:v>
                </c:pt>
                <c:pt idx="4">
                  <c:v>partiële restauratie</c:v>
                </c:pt>
                <c:pt idx="5">
                  <c:v>algehele restauratie</c:v>
                </c:pt>
              </c:strCache>
            </c:strRef>
          </c:cat>
          <c:val>
            <c:numRef>
              <c:f>'0nderhoud'!$D$2:$D$7</c:f>
              <c:numCache>
                <c:formatCode>General</c:formatCode>
                <c:ptCount val="6"/>
                <c:pt idx="0">
                  <c:v>538</c:v>
                </c:pt>
                <c:pt idx="1">
                  <c:v>212</c:v>
                </c:pt>
                <c:pt idx="2">
                  <c:v>102</c:v>
                </c:pt>
                <c:pt idx="3">
                  <c:v>50</c:v>
                </c:pt>
                <c:pt idx="4">
                  <c:v>42</c:v>
                </c:pt>
                <c:pt idx="5">
                  <c:v>63</c:v>
                </c:pt>
              </c:numCache>
            </c:numRef>
          </c:val>
          <c:extLst>
            <c:ext xmlns:c16="http://schemas.microsoft.com/office/drawing/2014/chart" uri="{C3380CC4-5D6E-409C-BE32-E72D297353CC}">
              <c16:uniqueId val="{00000002-0589-E043-B7AD-E8DAEFC7C6FF}"/>
            </c:ext>
          </c:extLst>
        </c:ser>
        <c:dLbls>
          <c:showLegendKey val="0"/>
          <c:showVal val="0"/>
          <c:showCatName val="0"/>
          <c:showSerName val="0"/>
          <c:showPercent val="0"/>
          <c:showBubbleSize val="0"/>
        </c:dLbls>
        <c:gapWidth val="219"/>
        <c:overlap val="-27"/>
        <c:axId val="238333552"/>
        <c:axId val="238333944"/>
      </c:barChart>
      <c:catAx>
        <c:axId val="23833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38333944"/>
        <c:crosses val="autoZero"/>
        <c:auto val="1"/>
        <c:lblAlgn val="ctr"/>
        <c:lblOffset val="100"/>
        <c:noMultiLvlLbl val="0"/>
      </c:catAx>
      <c:valAx>
        <c:axId val="238333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38333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BCFD6-04A5-6F4D-A163-E30B79EB768C}" type="datetimeFigureOut">
              <a:rPr lang="nl-NL" smtClean="0"/>
              <a:t>17-02-19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DAA59-4709-E244-9BD9-15E7244E827B}" type="slidenum">
              <a:rPr lang="nl-NL" smtClean="0"/>
              <a:t>‹nr.›</a:t>
            </a:fld>
            <a:endParaRPr lang="nl-NL"/>
          </a:p>
        </p:txBody>
      </p:sp>
    </p:spTree>
    <p:extLst>
      <p:ext uri="{BB962C8B-B14F-4D97-AF65-F5344CB8AC3E}">
        <p14:creationId xmlns:p14="http://schemas.microsoft.com/office/powerpoint/2010/main" val="1983990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r>
              <a:rPr lang="nl-NL"/>
              <a:t>16 februari 2019</a:t>
            </a:r>
          </a:p>
        </p:txBody>
      </p:sp>
      <p:sp>
        <p:nvSpPr>
          <p:cNvPr id="5" name="Footer Placeholder 4"/>
          <p:cNvSpPr>
            <a:spLocks noGrp="1"/>
          </p:cNvSpPr>
          <p:nvPr>
            <p:ph type="ftr" sz="quarter" idx="11"/>
          </p:nvPr>
        </p:nvSpPr>
        <p:spPr/>
        <p:txBody>
          <a:bodyPr/>
          <a:lstStyle/>
          <a:p>
            <a:r>
              <a:rPr lang="nl-NL"/>
              <a:t>Boerderijstichting Limburg</a:t>
            </a:r>
          </a:p>
        </p:txBody>
      </p:sp>
      <p:sp>
        <p:nvSpPr>
          <p:cNvPr id="6" name="Slide Number Placeholder 5"/>
          <p:cNvSpPr>
            <a:spLocks noGrp="1"/>
          </p:cNvSpPr>
          <p:nvPr>
            <p:ph type="sldNum" sz="quarter" idx="12"/>
          </p:nvPr>
        </p:nvSpPr>
        <p:spPr/>
        <p:txBody>
          <a:bodyPr/>
          <a:lstStyle/>
          <a:p>
            <a:fld id="{FB06E079-4E84-2642-B947-28701320E81D}" type="slidenum">
              <a:rPr lang="nl-NL" smtClean="0"/>
              <a:t>‹nr.›</a:t>
            </a:fld>
            <a:endParaRPr lang="nl-NL"/>
          </a:p>
        </p:txBody>
      </p:sp>
    </p:spTree>
    <p:extLst>
      <p:ext uri="{BB962C8B-B14F-4D97-AF65-F5344CB8AC3E}">
        <p14:creationId xmlns:p14="http://schemas.microsoft.com/office/powerpoint/2010/main" val="2580400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r>
              <a:rPr lang="nl-NL"/>
              <a:t>16 februari 2019</a:t>
            </a:r>
          </a:p>
        </p:txBody>
      </p:sp>
      <p:sp>
        <p:nvSpPr>
          <p:cNvPr id="5" name="Footer Placeholder 4"/>
          <p:cNvSpPr>
            <a:spLocks noGrp="1"/>
          </p:cNvSpPr>
          <p:nvPr>
            <p:ph type="ftr" sz="quarter" idx="11"/>
          </p:nvPr>
        </p:nvSpPr>
        <p:spPr/>
        <p:txBody>
          <a:bodyPr/>
          <a:lstStyle/>
          <a:p>
            <a:r>
              <a:rPr lang="nl-NL"/>
              <a:t>Boerderijstichting Limburg</a:t>
            </a:r>
          </a:p>
        </p:txBody>
      </p:sp>
      <p:sp>
        <p:nvSpPr>
          <p:cNvPr id="6" name="Slide Number Placeholder 5"/>
          <p:cNvSpPr>
            <a:spLocks noGrp="1"/>
          </p:cNvSpPr>
          <p:nvPr>
            <p:ph type="sldNum" sz="quarter" idx="12"/>
          </p:nvPr>
        </p:nvSpPr>
        <p:spPr/>
        <p:txBody>
          <a:bodyPr/>
          <a:lstStyle/>
          <a:p>
            <a:fld id="{FB06E079-4E84-2642-B947-28701320E81D}" type="slidenum">
              <a:rPr lang="nl-NL" smtClean="0"/>
              <a:t>‹nr.›</a:t>
            </a:fld>
            <a:endParaRPr lang="nl-NL"/>
          </a:p>
        </p:txBody>
      </p:sp>
    </p:spTree>
    <p:extLst>
      <p:ext uri="{BB962C8B-B14F-4D97-AF65-F5344CB8AC3E}">
        <p14:creationId xmlns:p14="http://schemas.microsoft.com/office/powerpoint/2010/main" val="48986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r>
              <a:rPr lang="nl-NL"/>
              <a:t>16 februari 2019</a:t>
            </a:r>
          </a:p>
        </p:txBody>
      </p:sp>
      <p:sp>
        <p:nvSpPr>
          <p:cNvPr id="5" name="Footer Placeholder 4"/>
          <p:cNvSpPr>
            <a:spLocks noGrp="1"/>
          </p:cNvSpPr>
          <p:nvPr>
            <p:ph type="ftr" sz="quarter" idx="11"/>
          </p:nvPr>
        </p:nvSpPr>
        <p:spPr/>
        <p:txBody>
          <a:bodyPr/>
          <a:lstStyle/>
          <a:p>
            <a:r>
              <a:rPr lang="nl-NL"/>
              <a:t>Boerderijstichting Limburg</a:t>
            </a:r>
          </a:p>
        </p:txBody>
      </p:sp>
      <p:sp>
        <p:nvSpPr>
          <p:cNvPr id="6" name="Slide Number Placeholder 5"/>
          <p:cNvSpPr>
            <a:spLocks noGrp="1"/>
          </p:cNvSpPr>
          <p:nvPr>
            <p:ph type="sldNum" sz="quarter" idx="12"/>
          </p:nvPr>
        </p:nvSpPr>
        <p:spPr/>
        <p:txBody>
          <a:bodyPr/>
          <a:lstStyle/>
          <a:p>
            <a:fld id="{FB06E079-4E84-2642-B947-28701320E81D}" type="slidenum">
              <a:rPr lang="nl-NL" smtClean="0"/>
              <a:t>‹nr.›</a:t>
            </a:fld>
            <a:endParaRPr lang="nl-NL"/>
          </a:p>
        </p:txBody>
      </p:sp>
    </p:spTree>
    <p:extLst>
      <p:ext uri="{BB962C8B-B14F-4D97-AF65-F5344CB8AC3E}">
        <p14:creationId xmlns:p14="http://schemas.microsoft.com/office/powerpoint/2010/main" val="3195006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nl-NL"/>
              <a:t>Boerderijstichting Limburg</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nl-NL"/>
              <a:t>16 februari 2019</a:t>
            </a:r>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826920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DF0D68CD-092B-2042-BED4-A7F795BD2DE8}" type="datetimeFigureOut">
              <a:rPr lang="nl-NL" smtClean="0"/>
              <a:t>17-02-19</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FFFD012-1AC9-1B41-AC91-23380DF7564C}" type="slidenum">
              <a:rPr lang="nl-NL" smtClean="0"/>
              <a:t>‹nr.›</a:t>
            </a:fld>
            <a:endParaRPr lang="nl-NL" dirty="0"/>
          </a:p>
        </p:txBody>
      </p:sp>
    </p:spTree>
    <p:extLst>
      <p:ext uri="{BB962C8B-B14F-4D97-AF65-F5344CB8AC3E}">
        <p14:creationId xmlns:p14="http://schemas.microsoft.com/office/powerpoint/2010/main" val="4198307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F0D68CD-092B-2042-BED4-A7F795BD2DE8}" type="datetimeFigureOut">
              <a:rPr lang="nl-NL" smtClean="0"/>
              <a:t>17-02-19</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FFFD012-1AC9-1B41-AC91-23380DF7564C}" type="slidenum">
              <a:rPr lang="nl-NL" smtClean="0"/>
              <a:t>‹nr.›</a:t>
            </a:fld>
            <a:endParaRPr lang="nl-NL" dirty="0"/>
          </a:p>
        </p:txBody>
      </p:sp>
    </p:spTree>
    <p:extLst>
      <p:ext uri="{BB962C8B-B14F-4D97-AF65-F5344CB8AC3E}">
        <p14:creationId xmlns:p14="http://schemas.microsoft.com/office/powerpoint/2010/main" val="2127172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DF0D68CD-092B-2042-BED4-A7F795BD2DE8}" type="datetimeFigureOut">
              <a:rPr lang="nl-NL" smtClean="0"/>
              <a:t>17-02-19</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FFFD012-1AC9-1B41-AC91-23380DF7564C}" type="slidenum">
              <a:rPr lang="nl-NL" smtClean="0"/>
              <a:t>‹nr.›</a:t>
            </a:fld>
            <a:endParaRPr lang="nl-NL" dirty="0"/>
          </a:p>
        </p:txBody>
      </p:sp>
    </p:spTree>
    <p:extLst>
      <p:ext uri="{BB962C8B-B14F-4D97-AF65-F5344CB8AC3E}">
        <p14:creationId xmlns:p14="http://schemas.microsoft.com/office/powerpoint/2010/main" val="3240748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DF0D68CD-092B-2042-BED4-A7F795BD2DE8}" type="datetimeFigureOut">
              <a:rPr lang="nl-NL" smtClean="0"/>
              <a:t>17-02-19</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CFFFD012-1AC9-1B41-AC91-23380DF7564C}" type="slidenum">
              <a:rPr lang="nl-NL" smtClean="0"/>
              <a:t>‹nr.›</a:t>
            </a:fld>
            <a:endParaRPr lang="nl-NL" dirty="0"/>
          </a:p>
        </p:txBody>
      </p:sp>
    </p:spTree>
    <p:extLst>
      <p:ext uri="{BB962C8B-B14F-4D97-AF65-F5344CB8AC3E}">
        <p14:creationId xmlns:p14="http://schemas.microsoft.com/office/powerpoint/2010/main" val="3868109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DF0D68CD-092B-2042-BED4-A7F795BD2DE8}" type="datetimeFigureOut">
              <a:rPr lang="nl-NL" smtClean="0"/>
              <a:t>17-02-19</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CFFFD012-1AC9-1B41-AC91-23380DF7564C}" type="slidenum">
              <a:rPr lang="nl-NL" smtClean="0"/>
              <a:t>‹nr.›</a:t>
            </a:fld>
            <a:endParaRPr lang="nl-NL" dirty="0"/>
          </a:p>
        </p:txBody>
      </p:sp>
    </p:spTree>
    <p:extLst>
      <p:ext uri="{BB962C8B-B14F-4D97-AF65-F5344CB8AC3E}">
        <p14:creationId xmlns:p14="http://schemas.microsoft.com/office/powerpoint/2010/main" val="429524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DF0D68CD-092B-2042-BED4-A7F795BD2DE8}" type="datetimeFigureOut">
              <a:rPr lang="nl-NL" smtClean="0"/>
              <a:t>17-02-19</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CFFFD012-1AC9-1B41-AC91-23380DF7564C}" type="slidenum">
              <a:rPr lang="nl-NL" smtClean="0"/>
              <a:t>‹nr.›</a:t>
            </a:fld>
            <a:endParaRPr lang="nl-NL" dirty="0"/>
          </a:p>
        </p:txBody>
      </p:sp>
    </p:spTree>
    <p:extLst>
      <p:ext uri="{BB962C8B-B14F-4D97-AF65-F5344CB8AC3E}">
        <p14:creationId xmlns:p14="http://schemas.microsoft.com/office/powerpoint/2010/main" val="1904018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F0D68CD-092B-2042-BED4-A7F795BD2DE8}" type="datetimeFigureOut">
              <a:rPr lang="nl-NL" smtClean="0"/>
              <a:t>17-02-19</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CFFFD012-1AC9-1B41-AC91-23380DF7564C}" type="slidenum">
              <a:rPr lang="nl-NL" smtClean="0"/>
              <a:t>‹nr.›</a:t>
            </a:fld>
            <a:endParaRPr lang="nl-NL" dirty="0"/>
          </a:p>
        </p:txBody>
      </p:sp>
    </p:spTree>
    <p:extLst>
      <p:ext uri="{BB962C8B-B14F-4D97-AF65-F5344CB8AC3E}">
        <p14:creationId xmlns:p14="http://schemas.microsoft.com/office/powerpoint/2010/main" val="82054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r>
              <a:rPr lang="nl-NL"/>
              <a:t>16 februari 2019</a:t>
            </a:r>
          </a:p>
        </p:txBody>
      </p:sp>
      <p:sp>
        <p:nvSpPr>
          <p:cNvPr id="5" name="Footer Placeholder 4"/>
          <p:cNvSpPr>
            <a:spLocks noGrp="1"/>
          </p:cNvSpPr>
          <p:nvPr>
            <p:ph type="ftr" sz="quarter" idx="11"/>
          </p:nvPr>
        </p:nvSpPr>
        <p:spPr/>
        <p:txBody>
          <a:bodyPr/>
          <a:lstStyle/>
          <a:p>
            <a:r>
              <a:rPr lang="nl-NL"/>
              <a:t>Boerderijstichting Limburg</a:t>
            </a:r>
          </a:p>
        </p:txBody>
      </p:sp>
      <p:sp>
        <p:nvSpPr>
          <p:cNvPr id="6" name="Slide Number Placeholder 5"/>
          <p:cNvSpPr>
            <a:spLocks noGrp="1"/>
          </p:cNvSpPr>
          <p:nvPr>
            <p:ph type="sldNum" sz="quarter" idx="12"/>
          </p:nvPr>
        </p:nvSpPr>
        <p:spPr/>
        <p:txBody>
          <a:bodyPr/>
          <a:lstStyle/>
          <a:p>
            <a:fld id="{FB06E079-4E84-2642-B947-28701320E81D}" type="slidenum">
              <a:rPr lang="nl-NL" smtClean="0"/>
              <a:t>‹nr.›</a:t>
            </a:fld>
            <a:endParaRPr lang="nl-NL"/>
          </a:p>
        </p:txBody>
      </p:sp>
    </p:spTree>
    <p:extLst>
      <p:ext uri="{BB962C8B-B14F-4D97-AF65-F5344CB8AC3E}">
        <p14:creationId xmlns:p14="http://schemas.microsoft.com/office/powerpoint/2010/main" val="218755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DF0D68CD-092B-2042-BED4-A7F795BD2DE8}" type="datetimeFigureOut">
              <a:rPr lang="nl-NL" smtClean="0"/>
              <a:t>17-02-19</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CFFFD012-1AC9-1B41-AC91-23380DF7564C}" type="slidenum">
              <a:rPr lang="nl-NL" smtClean="0"/>
              <a:t>‹nr.›</a:t>
            </a:fld>
            <a:endParaRPr lang="nl-NL" dirty="0"/>
          </a:p>
        </p:txBody>
      </p:sp>
    </p:spTree>
    <p:extLst>
      <p:ext uri="{BB962C8B-B14F-4D97-AF65-F5344CB8AC3E}">
        <p14:creationId xmlns:p14="http://schemas.microsoft.com/office/powerpoint/2010/main" val="219342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DF0D68CD-092B-2042-BED4-A7F795BD2DE8}" type="datetimeFigureOut">
              <a:rPr lang="nl-NL" smtClean="0"/>
              <a:t>17-02-19</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CFFFD012-1AC9-1B41-AC91-23380DF7564C}" type="slidenum">
              <a:rPr lang="nl-NL" smtClean="0"/>
              <a:t>‹nr.›</a:t>
            </a:fld>
            <a:endParaRPr lang="nl-NL" dirty="0"/>
          </a:p>
        </p:txBody>
      </p:sp>
    </p:spTree>
    <p:extLst>
      <p:ext uri="{BB962C8B-B14F-4D97-AF65-F5344CB8AC3E}">
        <p14:creationId xmlns:p14="http://schemas.microsoft.com/office/powerpoint/2010/main" val="2998007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F0D68CD-092B-2042-BED4-A7F795BD2DE8}" type="datetimeFigureOut">
              <a:rPr lang="nl-NL" smtClean="0"/>
              <a:t>17-02-19</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FFFD012-1AC9-1B41-AC91-23380DF7564C}" type="slidenum">
              <a:rPr lang="nl-NL" smtClean="0"/>
              <a:t>‹nr.›</a:t>
            </a:fld>
            <a:endParaRPr lang="nl-NL" dirty="0"/>
          </a:p>
        </p:txBody>
      </p:sp>
    </p:spTree>
    <p:extLst>
      <p:ext uri="{BB962C8B-B14F-4D97-AF65-F5344CB8AC3E}">
        <p14:creationId xmlns:p14="http://schemas.microsoft.com/office/powerpoint/2010/main" val="1652374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F0D68CD-092B-2042-BED4-A7F795BD2DE8}" type="datetimeFigureOut">
              <a:rPr lang="nl-NL" smtClean="0"/>
              <a:t>17-02-19</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FFFD012-1AC9-1B41-AC91-23380DF7564C}" type="slidenum">
              <a:rPr lang="nl-NL" smtClean="0"/>
              <a:t>‹nr.›</a:t>
            </a:fld>
            <a:endParaRPr lang="nl-NL" dirty="0"/>
          </a:p>
        </p:txBody>
      </p:sp>
    </p:spTree>
    <p:extLst>
      <p:ext uri="{BB962C8B-B14F-4D97-AF65-F5344CB8AC3E}">
        <p14:creationId xmlns:p14="http://schemas.microsoft.com/office/powerpoint/2010/main" val="152144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r>
              <a:rPr lang="nl-NL"/>
              <a:t>16 februari 2019</a:t>
            </a:r>
          </a:p>
        </p:txBody>
      </p:sp>
      <p:sp>
        <p:nvSpPr>
          <p:cNvPr id="5" name="Footer Placeholder 4"/>
          <p:cNvSpPr>
            <a:spLocks noGrp="1"/>
          </p:cNvSpPr>
          <p:nvPr>
            <p:ph type="ftr" sz="quarter" idx="11"/>
          </p:nvPr>
        </p:nvSpPr>
        <p:spPr/>
        <p:txBody>
          <a:bodyPr/>
          <a:lstStyle/>
          <a:p>
            <a:r>
              <a:rPr lang="nl-NL"/>
              <a:t>Boerderijstichting Limburg</a:t>
            </a:r>
          </a:p>
        </p:txBody>
      </p:sp>
      <p:sp>
        <p:nvSpPr>
          <p:cNvPr id="6" name="Slide Number Placeholder 5"/>
          <p:cNvSpPr>
            <a:spLocks noGrp="1"/>
          </p:cNvSpPr>
          <p:nvPr>
            <p:ph type="sldNum" sz="quarter" idx="12"/>
          </p:nvPr>
        </p:nvSpPr>
        <p:spPr/>
        <p:txBody>
          <a:bodyPr/>
          <a:lstStyle/>
          <a:p>
            <a:fld id="{FB06E079-4E84-2642-B947-28701320E81D}" type="slidenum">
              <a:rPr lang="nl-NL" smtClean="0"/>
              <a:t>‹nr.›</a:t>
            </a:fld>
            <a:endParaRPr lang="nl-NL"/>
          </a:p>
        </p:txBody>
      </p:sp>
    </p:spTree>
    <p:extLst>
      <p:ext uri="{BB962C8B-B14F-4D97-AF65-F5344CB8AC3E}">
        <p14:creationId xmlns:p14="http://schemas.microsoft.com/office/powerpoint/2010/main" val="161783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r>
              <a:rPr lang="nl-NL"/>
              <a:t>16 februari 2019</a:t>
            </a:r>
          </a:p>
        </p:txBody>
      </p:sp>
      <p:sp>
        <p:nvSpPr>
          <p:cNvPr id="6" name="Footer Placeholder 5"/>
          <p:cNvSpPr>
            <a:spLocks noGrp="1"/>
          </p:cNvSpPr>
          <p:nvPr>
            <p:ph type="ftr" sz="quarter" idx="11"/>
          </p:nvPr>
        </p:nvSpPr>
        <p:spPr/>
        <p:txBody>
          <a:bodyPr/>
          <a:lstStyle/>
          <a:p>
            <a:r>
              <a:rPr lang="nl-NL"/>
              <a:t>Boerderijstichting Limburg</a:t>
            </a:r>
          </a:p>
        </p:txBody>
      </p:sp>
      <p:sp>
        <p:nvSpPr>
          <p:cNvPr id="7" name="Slide Number Placeholder 6"/>
          <p:cNvSpPr>
            <a:spLocks noGrp="1"/>
          </p:cNvSpPr>
          <p:nvPr>
            <p:ph type="sldNum" sz="quarter" idx="12"/>
          </p:nvPr>
        </p:nvSpPr>
        <p:spPr/>
        <p:txBody>
          <a:bodyPr/>
          <a:lstStyle/>
          <a:p>
            <a:fld id="{FB06E079-4E84-2642-B947-28701320E81D}" type="slidenum">
              <a:rPr lang="nl-NL" smtClean="0"/>
              <a:t>‹nr.›</a:t>
            </a:fld>
            <a:endParaRPr lang="nl-NL"/>
          </a:p>
        </p:txBody>
      </p:sp>
    </p:spTree>
    <p:extLst>
      <p:ext uri="{BB962C8B-B14F-4D97-AF65-F5344CB8AC3E}">
        <p14:creationId xmlns:p14="http://schemas.microsoft.com/office/powerpoint/2010/main" val="17666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r>
              <a:rPr lang="nl-NL"/>
              <a:t>16 februari 2019</a:t>
            </a:r>
          </a:p>
        </p:txBody>
      </p:sp>
      <p:sp>
        <p:nvSpPr>
          <p:cNvPr id="8" name="Footer Placeholder 7"/>
          <p:cNvSpPr>
            <a:spLocks noGrp="1"/>
          </p:cNvSpPr>
          <p:nvPr>
            <p:ph type="ftr" sz="quarter" idx="11"/>
          </p:nvPr>
        </p:nvSpPr>
        <p:spPr/>
        <p:txBody>
          <a:bodyPr/>
          <a:lstStyle/>
          <a:p>
            <a:r>
              <a:rPr lang="nl-NL"/>
              <a:t>Boerderijstichting Limburg</a:t>
            </a:r>
          </a:p>
        </p:txBody>
      </p:sp>
      <p:sp>
        <p:nvSpPr>
          <p:cNvPr id="9" name="Slide Number Placeholder 8"/>
          <p:cNvSpPr>
            <a:spLocks noGrp="1"/>
          </p:cNvSpPr>
          <p:nvPr>
            <p:ph type="sldNum" sz="quarter" idx="12"/>
          </p:nvPr>
        </p:nvSpPr>
        <p:spPr/>
        <p:txBody>
          <a:bodyPr/>
          <a:lstStyle/>
          <a:p>
            <a:fld id="{FB06E079-4E84-2642-B947-28701320E81D}" type="slidenum">
              <a:rPr lang="nl-NL" smtClean="0"/>
              <a:t>‹nr.›</a:t>
            </a:fld>
            <a:endParaRPr lang="nl-NL"/>
          </a:p>
        </p:txBody>
      </p:sp>
    </p:spTree>
    <p:extLst>
      <p:ext uri="{BB962C8B-B14F-4D97-AF65-F5344CB8AC3E}">
        <p14:creationId xmlns:p14="http://schemas.microsoft.com/office/powerpoint/2010/main" val="3076161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r>
              <a:rPr lang="nl-NL"/>
              <a:t>16 februari 2019</a:t>
            </a:r>
          </a:p>
        </p:txBody>
      </p:sp>
      <p:sp>
        <p:nvSpPr>
          <p:cNvPr id="4" name="Footer Placeholder 3"/>
          <p:cNvSpPr>
            <a:spLocks noGrp="1"/>
          </p:cNvSpPr>
          <p:nvPr>
            <p:ph type="ftr" sz="quarter" idx="11"/>
          </p:nvPr>
        </p:nvSpPr>
        <p:spPr/>
        <p:txBody>
          <a:bodyPr/>
          <a:lstStyle/>
          <a:p>
            <a:r>
              <a:rPr lang="nl-NL"/>
              <a:t>Boerderijstichting Limburg</a:t>
            </a:r>
          </a:p>
        </p:txBody>
      </p:sp>
      <p:sp>
        <p:nvSpPr>
          <p:cNvPr id="5" name="Slide Number Placeholder 4"/>
          <p:cNvSpPr>
            <a:spLocks noGrp="1"/>
          </p:cNvSpPr>
          <p:nvPr>
            <p:ph type="sldNum" sz="quarter" idx="12"/>
          </p:nvPr>
        </p:nvSpPr>
        <p:spPr/>
        <p:txBody>
          <a:bodyPr/>
          <a:lstStyle/>
          <a:p>
            <a:fld id="{FB06E079-4E84-2642-B947-28701320E81D}" type="slidenum">
              <a:rPr lang="nl-NL" smtClean="0"/>
              <a:t>‹nr.›</a:t>
            </a:fld>
            <a:endParaRPr lang="nl-NL"/>
          </a:p>
        </p:txBody>
      </p:sp>
    </p:spTree>
    <p:extLst>
      <p:ext uri="{BB962C8B-B14F-4D97-AF65-F5344CB8AC3E}">
        <p14:creationId xmlns:p14="http://schemas.microsoft.com/office/powerpoint/2010/main" val="2480829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NL"/>
              <a:t>16 februari 2019</a:t>
            </a:r>
          </a:p>
        </p:txBody>
      </p:sp>
      <p:sp>
        <p:nvSpPr>
          <p:cNvPr id="3" name="Footer Placeholder 2"/>
          <p:cNvSpPr>
            <a:spLocks noGrp="1"/>
          </p:cNvSpPr>
          <p:nvPr>
            <p:ph type="ftr" sz="quarter" idx="11"/>
          </p:nvPr>
        </p:nvSpPr>
        <p:spPr/>
        <p:txBody>
          <a:bodyPr/>
          <a:lstStyle/>
          <a:p>
            <a:r>
              <a:rPr lang="nl-NL"/>
              <a:t>Boerderijstichting Limburg</a:t>
            </a:r>
          </a:p>
        </p:txBody>
      </p:sp>
      <p:sp>
        <p:nvSpPr>
          <p:cNvPr id="4" name="Slide Number Placeholder 3"/>
          <p:cNvSpPr>
            <a:spLocks noGrp="1"/>
          </p:cNvSpPr>
          <p:nvPr>
            <p:ph type="sldNum" sz="quarter" idx="12"/>
          </p:nvPr>
        </p:nvSpPr>
        <p:spPr/>
        <p:txBody>
          <a:bodyPr/>
          <a:lstStyle/>
          <a:p>
            <a:fld id="{FB06E079-4E84-2642-B947-28701320E81D}" type="slidenum">
              <a:rPr lang="nl-NL" smtClean="0"/>
              <a:t>‹nr.›</a:t>
            </a:fld>
            <a:endParaRPr lang="nl-NL"/>
          </a:p>
        </p:txBody>
      </p:sp>
    </p:spTree>
    <p:extLst>
      <p:ext uri="{BB962C8B-B14F-4D97-AF65-F5344CB8AC3E}">
        <p14:creationId xmlns:p14="http://schemas.microsoft.com/office/powerpoint/2010/main" val="845847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r>
              <a:rPr lang="nl-NL"/>
              <a:t>16 februari 2019</a:t>
            </a:r>
          </a:p>
        </p:txBody>
      </p:sp>
      <p:sp>
        <p:nvSpPr>
          <p:cNvPr id="6" name="Footer Placeholder 5"/>
          <p:cNvSpPr>
            <a:spLocks noGrp="1"/>
          </p:cNvSpPr>
          <p:nvPr>
            <p:ph type="ftr" sz="quarter" idx="11"/>
          </p:nvPr>
        </p:nvSpPr>
        <p:spPr/>
        <p:txBody>
          <a:bodyPr/>
          <a:lstStyle/>
          <a:p>
            <a:r>
              <a:rPr lang="nl-NL"/>
              <a:t>Boerderijstichting Limburg</a:t>
            </a:r>
          </a:p>
        </p:txBody>
      </p:sp>
      <p:sp>
        <p:nvSpPr>
          <p:cNvPr id="7" name="Slide Number Placeholder 6"/>
          <p:cNvSpPr>
            <a:spLocks noGrp="1"/>
          </p:cNvSpPr>
          <p:nvPr>
            <p:ph type="sldNum" sz="quarter" idx="12"/>
          </p:nvPr>
        </p:nvSpPr>
        <p:spPr/>
        <p:txBody>
          <a:bodyPr/>
          <a:lstStyle/>
          <a:p>
            <a:fld id="{FB06E079-4E84-2642-B947-28701320E81D}" type="slidenum">
              <a:rPr lang="nl-NL" smtClean="0"/>
              <a:t>‹nr.›</a:t>
            </a:fld>
            <a:endParaRPr lang="nl-NL"/>
          </a:p>
        </p:txBody>
      </p:sp>
    </p:spTree>
    <p:extLst>
      <p:ext uri="{BB962C8B-B14F-4D97-AF65-F5344CB8AC3E}">
        <p14:creationId xmlns:p14="http://schemas.microsoft.com/office/powerpoint/2010/main" val="1710025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r>
              <a:rPr lang="nl-NL"/>
              <a:t>16 februari 2019</a:t>
            </a:r>
          </a:p>
        </p:txBody>
      </p:sp>
      <p:sp>
        <p:nvSpPr>
          <p:cNvPr id="6" name="Footer Placeholder 5"/>
          <p:cNvSpPr>
            <a:spLocks noGrp="1"/>
          </p:cNvSpPr>
          <p:nvPr>
            <p:ph type="ftr" sz="quarter" idx="11"/>
          </p:nvPr>
        </p:nvSpPr>
        <p:spPr/>
        <p:txBody>
          <a:bodyPr/>
          <a:lstStyle/>
          <a:p>
            <a:r>
              <a:rPr lang="nl-NL"/>
              <a:t>Boerderijstichting Limburg</a:t>
            </a:r>
          </a:p>
        </p:txBody>
      </p:sp>
      <p:sp>
        <p:nvSpPr>
          <p:cNvPr id="7" name="Slide Number Placeholder 6"/>
          <p:cNvSpPr>
            <a:spLocks noGrp="1"/>
          </p:cNvSpPr>
          <p:nvPr>
            <p:ph type="sldNum" sz="quarter" idx="12"/>
          </p:nvPr>
        </p:nvSpPr>
        <p:spPr/>
        <p:txBody>
          <a:bodyPr/>
          <a:lstStyle/>
          <a:p>
            <a:fld id="{FB06E079-4E84-2642-B947-28701320E81D}" type="slidenum">
              <a:rPr lang="nl-NL" smtClean="0"/>
              <a:t>‹nr.›</a:t>
            </a:fld>
            <a:endParaRPr lang="nl-NL"/>
          </a:p>
        </p:txBody>
      </p:sp>
    </p:spTree>
    <p:extLst>
      <p:ext uri="{BB962C8B-B14F-4D97-AF65-F5344CB8AC3E}">
        <p14:creationId xmlns:p14="http://schemas.microsoft.com/office/powerpoint/2010/main" val="233741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16 februari 2019</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Boerderijstichting Limburg</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6E079-4E84-2642-B947-28701320E81D}" type="slidenum">
              <a:rPr lang="nl-NL" smtClean="0"/>
              <a:t>‹nr.›</a:t>
            </a:fld>
            <a:endParaRPr lang="nl-NL"/>
          </a:p>
        </p:txBody>
      </p:sp>
    </p:spTree>
    <p:extLst>
      <p:ext uri="{BB962C8B-B14F-4D97-AF65-F5344CB8AC3E}">
        <p14:creationId xmlns:p14="http://schemas.microsoft.com/office/powerpoint/2010/main" val="1561242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D68CD-092B-2042-BED4-A7F795BD2DE8}" type="datetimeFigureOut">
              <a:rPr lang="nl-NL" smtClean="0"/>
              <a:t>17-02-19</a:t>
            </a:fld>
            <a:endParaRPr lang="nl-NL"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FD012-1AC9-1B41-AC91-23380DF7564C}" type="slidenum">
              <a:rPr lang="nl-NL" smtClean="0"/>
              <a:t>‹nr.›</a:t>
            </a:fld>
            <a:endParaRPr lang="nl-NL" dirty="0"/>
          </a:p>
        </p:txBody>
      </p:sp>
    </p:spTree>
    <p:extLst>
      <p:ext uri="{BB962C8B-B14F-4D97-AF65-F5344CB8AC3E}">
        <p14:creationId xmlns:p14="http://schemas.microsoft.com/office/powerpoint/2010/main" val="10666992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F9271E6-2BBA-0D44-AB1F-A244EA9EA067}"/>
              </a:ext>
            </a:extLst>
          </p:cNvPr>
          <p:cNvPicPr>
            <a:picLocks noChangeAspect="1"/>
          </p:cNvPicPr>
          <p:nvPr/>
        </p:nvPicPr>
        <p:blipFill>
          <a:blip r:embed="rId2">
            <a:alphaModFix amt="22000"/>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70E60A09-7F9C-7F46-B5F2-B1522EB9DA5D}"/>
              </a:ext>
            </a:extLst>
          </p:cNvPr>
          <p:cNvSpPr>
            <a:spLocks noGrp="1"/>
          </p:cNvSpPr>
          <p:nvPr>
            <p:ph type="ctrTitle"/>
          </p:nvPr>
        </p:nvSpPr>
        <p:spPr>
          <a:xfrm>
            <a:off x="628650" y="1903199"/>
            <a:ext cx="7772400" cy="2387600"/>
          </a:xfrm>
        </p:spPr>
        <p:txBody>
          <a:bodyPr>
            <a:normAutofit fontScale="90000"/>
          </a:bodyPr>
          <a:lstStyle/>
          <a:p>
            <a:r>
              <a:rPr lang="nl-NL" dirty="0"/>
              <a:t>Nieuw leven voor de Boerderijenstichting Limburg</a:t>
            </a:r>
          </a:p>
        </p:txBody>
      </p:sp>
      <p:sp>
        <p:nvSpPr>
          <p:cNvPr id="6" name="Tijdelijke aanduiding voor datum 5">
            <a:extLst>
              <a:ext uri="{FF2B5EF4-FFF2-40B4-BE49-F238E27FC236}">
                <a16:creationId xmlns:a16="http://schemas.microsoft.com/office/drawing/2014/main" id="{CFE5C0FD-6BC6-6044-904A-745B2DEB0F42}"/>
              </a:ext>
            </a:extLst>
          </p:cNvPr>
          <p:cNvSpPr>
            <a:spLocks noGrp="1"/>
          </p:cNvSpPr>
          <p:nvPr>
            <p:ph type="dt" sz="half" idx="10"/>
          </p:nvPr>
        </p:nvSpPr>
        <p:spPr/>
        <p:txBody>
          <a:bodyPr/>
          <a:lstStyle/>
          <a:p>
            <a:r>
              <a:rPr lang="nl-NL"/>
              <a:t>16 februari 2019</a:t>
            </a:r>
          </a:p>
        </p:txBody>
      </p:sp>
      <p:sp>
        <p:nvSpPr>
          <p:cNvPr id="7" name="Tijdelijke aanduiding voor voettekst 6">
            <a:extLst>
              <a:ext uri="{FF2B5EF4-FFF2-40B4-BE49-F238E27FC236}">
                <a16:creationId xmlns:a16="http://schemas.microsoft.com/office/drawing/2014/main" id="{CB9E6E76-2B3F-CC48-88F9-8D6262DFD059}"/>
              </a:ext>
            </a:extLst>
          </p:cNvPr>
          <p:cNvSpPr>
            <a:spLocks noGrp="1"/>
          </p:cNvSpPr>
          <p:nvPr>
            <p:ph type="ftr" sz="quarter" idx="11"/>
          </p:nvPr>
        </p:nvSpPr>
        <p:spPr/>
        <p:txBody>
          <a:bodyPr/>
          <a:lstStyle/>
          <a:p>
            <a:r>
              <a:rPr lang="nl-NL"/>
              <a:t>Boerderijstichting Limburg</a:t>
            </a:r>
            <a:endParaRPr lang="nl-NL" dirty="0"/>
          </a:p>
        </p:txBody>
      </p:sp>
    </p:spTree>
    <p:extLst>
      <p:ext uri="{BB962C8B-B14F-4D97-AF65-F5344CB8AC3E}">
        <p14:creationId xmlns:p14="http://schemas.microsoft.com/office/powerpoint/2010/main" val="976658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C1CB36-3B07-9B40-B450-B29E83DA5982}"/>
              </a:ext>
            </a:extLst>
          </p:cNvPr>
          <p:cNvSpPr>
            <a:spLocks noGrp="1"/>
          </p:cNvSpPr>
          <p:nvPr>
            <p:ph type="title"/>
          </p:nvPr>
        </p:nvSpPr>
        <p:spPr/>
        <p:txBody>
          <a:bodyPr/>
          <a:lstStyle/>
          <a:p>
            <a:r>
              <a:rPr lang="nl-NL" dirty="0"/>
              <a:t>Agrarisch</a:t>
            </a:r>
          </a:p>
        </p:txBody>
      </p:sp>
      <p:sp>
        <p:nvSpPr>
          <p:cNvPr id="3" name="Tijdelijke aanduiding voor inhoud 2">
            <a:extLst>
              <a:ext uri="{FF2B5EF4-FFF2-40B4-BE49-F238E27FC236}">
                <a16:creationId xmlns:a16="http://schemas.microsoft.com/office/drawing/2014/main" id="{3326BEA8-C1EF-754A-BD85-B748AF1A85FB}"/>
              </a:ext>
            </a:extLst>
          </p:cNvPr>
          <p:cNvSpPr>
            <a:spLocks noGrp="1"/>
          </p:cNvSpPr>
          <p:nvPr>
            <p:ph idx="1"/>
          </p:nvPr>
        </p:nvSpPr>
        <p:spPr/>
        <p:txBody>
          <a:bodyPr>
            <a:normAutofit/>
          </a:bodyPr>
          <a:lstStyle/>
          <a:p>
            <a:r>
              <a:rPr lang="nl-NL" dirty="0"/>
              <a:t>Landbouw: van 10 gemengde bedrijven naar 1 tuinbouwbedrijf</a:t>
            </a:r>
          </a:p>
          <a:p>
            <a:r>
              <a:rPr lang="nl-NL" dirty="0"/>
              <a:t>Teelten: aardappelen/suikerbieten/rogge -&gt; fruit, augurken, champignons -&gt; </a:t>
            </a:r>
            <a:r>
              <a:rPr lang="nl-NL" dirty="0" err="1"/>
              <a:t>vollegrondsgroenten</a:t>
            </a:r>
            <a:r>
              <a:rPr lang="nl-NL" dirty="0"/>
              <a:t>, asperges</a:t>
            </a:r>
          </a:p>
          <a:p>
            <a:r>
              <a:rPr lang="nl-NL" dirty="0"/>
              <a:t>Oppervlaktes: steeds groter, efficiënter</a:t>
            </a:r>
          </a:p>
          <a:p>
            <a:r>
              <a:rPr lang="nl-NL" dirty="0"/>
              <a:t>Wateropgave: waterkwaliteit en kwantiteit: nu beken vegen, draineren/aanvoeren, afkoppelen; straks niet meer beregenen.  </a:t>
            </a:r>
          </a:p>
          <a:p>
            <a:endParaRPr lang="nl-NL" dirty="0"/>
          </a:p>
          <a:p>
            <a:endParaRPr lang="nl-NL" dirty="0"/>
          </a:p>
        </p:txBody>
      </p:sp>
      <p:sp>
        <p:nvSpPr>
          <p:cNvPr id="4" name="Tijdelijke aanduiding voor datum 3">
            <a:extLst>
              <a:ext uri="{FF2B5EF4-FFF2-40B4-BE49-F238E27FC236}">
                <a16:creationId xmlns:a16="http://schemas.microsoft.com/office/drawing/2014/main" id="{9522528F-41F1-7846-AD14-807C81F05D1B}"/>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3B1DC923-8191-AD49-BC61-B167A229F50A}"/>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2015991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fabriek toen.jpg">
            <a:extLst>
              <a:ext uri="{FF2B5EF4-FFF2-40B4-BE49-F238E27FC236}">
                <a16:creationId xmlns:a16="http://schemas.microsoft.com/office/drawing/2014/main" id="{0A011E44-BA06-294D-B0F8-EE0D05F775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6987701" cy="3909786"/>
          </a:xfrm>
          <a:prstGeom prst="rect">
            <a:avLst/>
          </a:prstGeom>
        </p:spPr>
      </p:pic>
      <p:pic>
        <p:nvPicPr>
          <p:cNvPr id="3" name="Afbeelding 2" descr="fabriek nu.jpg">
            <a:extLst>
              <a:ext uri="{FF2B5EF4-FFF2-40B4-BE49-F238E27FC236}">
                <a16:creationId xmlns:a16="http://schemas.microsoft.com/office/drawing/2014/main" id="{97135360-EAE1-CD41-A961-131F4F50B4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456215"/>
            <a:ext cx="6987701" cy="3401785"/>
          </a:xfrm>
          <a:prstGeom prst="rect">
            <a:avLst/>
          </a:prstGeom>
        </p:spPr>
      </p:pic>
      <p:sp>
        <p:nvSpPr>
          <p:cNvPr id="4" name="Tekstvak 3">
            <a:extLst>
              <a:ext uri="{FF2B5EF4-FFF2-40B4-BE49-F238E27FC236}">
                <a16:creationId xmlns:a16="http://schemas.microsoft.com/office/drawing/2014/main" id="{3D49D144-C1B8-854C-8155-95A4CC8AE70D}"/>
              </a:ext>
            </a:extLst>
          </p:cNvPr>
          <p:cNvSpPr txBox="1"/>
          <p:nvPr/>
        </p:nvSpPr>
        <p:spPr>
          <a:xfrm rot="5400000">
            <a:off x="4376793" y="3371177"/>
            <a:ext cx="7346023" cy="1077218"/>
          </a:xfrm>
          <a:prstGeom prst="rect">
            <a:avLst/>
          </a:prstGeom>
          <a:noFill/>
        </p:spPr>
        <p:txBody>
          <a:bodyPr wrap="square" rtlCol="0">
            <a:spAutoFit/>
          </a:bodyPr>
          <a:lstStyle/>
          <a:p>
            <a:r>
              <a:rPr lang="nl-NL" sz="3200" dirty="0"/>
              <a:t>Van ambacht naar dienstverlening</a:t>
            </a:r>
          </a:p>
          <a:p>
            <a:r>
              <a:rPr lang="nl-NL" sz="3200" dirty="0"/>
              <a:t> hergebruik industrieel erfgoed</a:t>
            </a:r>
          </a:p>
        </p:txBody>
      </p:sp>
      <p:sp>
        <p:nvSpPr>
          <p:cNvPr id="5" name="Tijdelijke aanduiding voor datum 4">
            <a:extLst>
              <a:ext uri="{FF2B5EF4-FFF2-40B4-BE49-F238E27FC236}">
                <a16:creationId xmlns:a16="http://schemas.microsoft.com/office/drawing/2014/main" id="{24D5F3A7-C460-1F42-B463-D7E1B7EBBED7}"/>
              </a:ext>
            </a:extLst>
          </p:cNvPr>
          <p:cNvSpPr>
            <a:spLocks noGrp="1"/>
          </p:cNvSpPr>
          <p:nvPr>
            <p:ph type="dt" sz="half" idx="10"/>
          </p:nvPr>
        </p:nvSpPr>
        <p:spPr/>
        <p:txBody>
          <a:bodyPr/>
          <a:lstStyle/>
          <a:p>
            <a:r>
              <a:rPr lang="nl-NL"/>
              <a:t>16 februari 2019</a:t>
            </a:r>
          </a:p>
        </p:txBody>
      </p:sp>
      <p:sp>
        <p:nvSpPr>
          <p:cNvPr id="6" name="Tijdelijke aanduiding voor voettekst 5">
            <a:extLst>
              <a:ext uri="{FF2B5EF4-FFF2-40B4-BE49-F238E27FC236}">
                <a16:creationId xmlns:a16="http://schemas.microsoft.com/office/drawing/2014/main" id="{9C966F14-6400-4041-8168-48EA4BD17C84}"/>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845463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83.tif"/>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2800" y="263072"/>
            <a:ext cx="9188479" cy="6349999"/>
          </a:xfrm>
          <a:prstGeom prst="rect">
            <a:avLst/>
          </a:prstGeom>
        </p:spPr>
      </p:pic>
      <p:sp>
        <p:nvSpPr>
          <p:cNvPr id="3" name="Tijdelijke aanduiding voor datum 2">
            <a:extLst>
              <a:ext uri="{FF2B5EF4-FFF2-40B4-BE49-F238E27FC236}">
                <a16:creationId xmlns:a16="http://schemas.microsoft.com/office/drawing/2014/main" id="{7F363112-D719-D348-9E6E-2503F25235A4}"/>
              </a:ext>
            </a:extLst>
          </p:cNvPr>
          <p:cNvSpPr>
            <a:spLocks noGrp="1"/>
          </p:cNvSpPr>
          <p:nvPr>
            <p:ph type="dt" sz="half" idx="10"/>
          </p:nvPr>
        </p:nvSpPr>
        <p:spPr/>
        <p:txBody>
          <a:bodyPr/>
          <a:lstStyle/>
          <a:p>
            <a:r>
              <a:rPr lang="nl-NL"/>
              <a:t>16 februari 2019</a:t>
            </a:r>
          </a:p>
        </p:txBody>
      </p:sp>
      <p:sp>
        <p:nvSpPr>
          <p:cNvPr id="4" name="Tijdelijke aanduiding voor voettekst 3">
            <a:extLst>
              <a:ext uri="{FF2B5EF4-FFF2-40B4-BE49-F238E27FC236}">
                <a16:creationId xmlns:a16="http://schemas.microsoft.com/office/drawing/2014/main" id="{77EAD8ED-88C8-AE40-8CE8-2E4E5C4C0DAA}"/>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3131212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4866FF-3AA5-D94F-B18B-18A3647E3657}"/>
              </a:ext>
            </a:extLst>
          </p:cNvPr>
          <p:cNvSpPr>
            <a:spLocks noGrp="1"/>
          </p:cNvSpPr>
          <p:nvPr>
            <p:ph type="title"/>
          </p:nvPr>
        </p:nvSpPr>
        <p:spPr/>
        <p:txBody>
          <a:bodyPr/>
          <a:lstStyle/>
          <a:p>
            <a:r>
              <a:rPr lang="nl-NL" dirty="0"/>
              <a:t>Gevolgen</a:t>
            </a:r>
          </a:p>
        </p:txBody>
      </p:sp>
      <p:sp>
        <p:nvSpPr>
          <p:cNvPr id="3" name="Tijdelijke aanduiding voor inhoud 2">
            <a:extLst>
              <a:ext uri="{FF2B5EF4-FFF2-40B4-BE49-F238E27FC236}">
                <a16:creationId xmlns:a16="http://schemas.microsoft.com/office/drawing/2014/main" id="{27A308A8-37BD-624C-AEFC-C6EEEA632153}"/>
              </a:ext>
            </a:extLst>
          </p:cNvPr>
          <p:cNvSpPr>
            <a:spLocks noGrp="1"/>
          </p:cNvSpPr>
          <p:nvPr>
            <p:ph idx="1"/>
          </p:nvPr>
        </p:nvSpPr>
        <p:spPr>
          <a:xfrm>
            <a:off x="628650" y="1847851"/>
            <a:ext cx="3570488" cy="4351338"/>
          </a:xfrm>
        </p:spPr>
        <p:txBody>
          <a:bodyPr/>
          <a:lstStyle/>
          <a:p>
            <a:r>
              <a:rPr lang="nl-NL" dirty="0"/>
              <a:t>Leegstand stallen; aspergekassen; wiet &amp; asbest</a:t>
            </a:r>
          </a:p>
          <a:p>
            <a:r>
              <a:rPr lang="nl-NL" dirty="0"/>
              <a:t>Polen, huisvesting van 20 – 40 </a:t>
            </a:r>
          </a:p>
          <a:p>
            <a:endParaRPr lang="nl-NL" dirty="0"/>
          </a:p>
        </p:txBody>
      </p:sp>
      <p:sp>
        <p:nvSpPr>
          <p:cNvPr id="4" name="Tijdelijke aanduiding voor datum 3">
            <a:extLst>
              <a:ext uri="{FF2B5EF4-FFF2-40B4-BE49-F238E27FC236}">
                <a16:creationId xmlns:a16="http://schemas.microsoft.com/office/drawing/2014/main" id="{AB045548-00BC-3C48-90F4-773EAF7A7A18}"/>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EE449FC5-E9FC-084E-9256-0B20BFFDCD64}"/>
              </a:ext>
            </a:extLst>
          </p:cNvPr>
          <p:cNvSpPr>
            <a:spLocks noGrp="1"/>
          </p:cNvSpPr>
          <p:nvPr>
            <p:ph type="ftr" sz="quarter" idx="11"/>
          </p:nvPr>
        </p:nvSpPr>
        <p:spPr/>
        <p:txBody>
          <a:bodyPr/>
          <a:lstStyle/>
          <a:p>
            <a:r>
              <a:rPr lang="nl-NL"/>
              <a:t>Boerderijstichting Limburg</a:t>
            </a:r>
          </a:p>
        </p:txBody>
      </p:sp>
      <p:pic>
        <p:nvPicPr>
          <p:cNvPr id="7" name="Afbeelding 6">
            <a:extLst>
              <a:ext uri="{FF2B5EF4-FFF2-40B4-BE49-F238E27FC236}">
                <a16:creationId xmlns:a16="http://schemas.microsoft.com/office/drawing/2014/main" id="{7E77C92D-02E0-0E4B-9B63-A9A078AC16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5016" y="1962204"/>
            <a:ext cx="4458984" cy="2515324"/>
          </a:xfrm>
          <a:prstGeom prst="rect">
            <a:avLst/>
          </a:prstGeom>
        </p:spPr>
      </p:pic>
    </p:spTree>
    <p:extLst>
      <p:ext uri="{BB962C8B-B14F-4D97-AF65-F5344CB8AC3E}">
        <p14:creationId xmlns:p14="http://schemas.microsoft.com/office/powerpoint/2010/main" val="2375006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9254AD8-14BD-5647-8C30-670B653721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1996"/>
            <a:ext cx="9144000" cy="6254007"/>
          </a:xfrm>
          <a:prstGeom prst="rect">
            <a:avLst/>
          </a:prstGeom>
        </p:spPr>
      </p:pic>
      <p:sp>
        <p:nvSpPr>
          <p:cNvPr id="2" name="Tijdelijke aanduiding voor datum 1">
            <a:extLst>
              <a:ext uri="{FF2B5EF4-FFF2-40B4-BE49-F238E27FC236}">
                <a16:creationId xmlns:a16="http://schemas.microsoft.com/office/drawing/2014/main" id="{9599F3D6-ED3F-7E45-BCE9-958FC97A7C98}"/>
              </a:ext>
            </a:extLst>
          </p:cNvPr>
          <p:cNvSpPr>
            <a:spLocks noGrp="1"/>
          </p:cNvSpPr>
          <p:nvPr>
            <p:ph type="dt" sz="half" idx="10"/>
          </p:nvPr>
        </p:nvSpPr>
        <p:spPr/>
        <p:txBody>
          <a:bodyPr/>
          <a:lstStyle/>
          <a:p>
            <a:r>
              <a:rPr lang="nl-NL"/>
              <a:t>16 februari 2019</a:t>
            </a:r>
          </a:p>
        </p:txBody>
      </p:sp>
      <p:sp>
        <p:nvSpPr>
          <p:cNvPr id="4" name="Tijdelijke aanduiding voor voettekst 3">
            <a:extLst>
              <a:ext uri="{FF2B5EF4-FFF2-40B4-BE49-F238E27FC236}">
                <a16:creationId xmlns:a16="http://schemas.microsoft.com/office/drawing/2014/main" id="{05625C9F-7FBC-6F4A-A76A-BC6F0843A91B}"/>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236847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5F07670-24B9-EA43-B1EF-936C0807CF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599168"/>
            <a:ext cx="4676623" cy="3394071"/>
          </a:xfrm>
          <a:prstGeom prst="rect">
            <a:avLst/>
          </a:prstGeom>
        </p:spPr>
      </p:pic>
      <p:pic>
        <p:nvPicPr>
          <p:cNvPr id="8" name="Afbeelding 7">
            <a:extLst>
              <a:ext uri="{FF2B5EF4-FFF2-40B4-BE49-F238E27FC236}">
                <a16:creationId xmlns:a16="http://schemas.microsoft.com/office/drawing/2014/main" id="{23CE744E-FD98-DB48-8EF9-E0BF3E74A3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622" y="1599169"/>
            <a:ext cx="4467378" cy="3406840"/>
          </a:xfrm>
          <a:prstGeom prst="rect">
            <a:avLst/>
          </a:prstGeom>
        </p:spPr>
      </p:pic>
      <p:sp>
        <p:nvSpPr>
          <p:cNvPr id="2" name="Tijdelijke aanduiding voor datum 1">
            <a:extLst>
              <a:ext uri="{FF2B5EF4-FFF2-40B4-BE49-F238E27FC236}">
                <a16:creationId xmlns:a16="http://schemas.microsoft.com/office/drawing/2014/main" id="{69949B7C-29E4-C54B-8EE4-4EF785B995FB}"/>
              </a:ext>
            </a:extLst>
          </p:cNvPr>
          <p:cNvSpPr>
            <a:spLocks noGrp="1"/>
          </p:cNvSpPr>
          <p:nvPr>
            <p:ph type="dt" sz="half" idx="10"/>
          </p:nvPr>
        </p:nvSpPr>
        <p:spPr/>
        <p:txBody>
          <a:bodyPr/>
          <a:lstStyle/>
          <a:p>
            <a:r>
              <a:rPr lang="nl-NL"/>
              <a:t>16 februari 2019</a:t>
            </a:r>
          </a:p>
        </p:txBody>
      </p:sp>
      <p:sp>
        <p:nvSpPr>
          <p:cNvPr id="3" name="Tijdelijke aanduiding voor voettekst 2">
            <a:extLst>
              <a:ext uri="{FF2B5EF4-FFF2-40B4-BE49-F238E27FC236}">
                <a16:creationId xmlns:a16="http://schemas.microsoft.com/office/drawing/2014/main" id="{4C4A7AF0-A1F4-F74A-8F09-13974A37D609}"/>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3226509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46EF15-C02B-B64E-932B-F4F7C43D3283}"/>
              </a:ext>
            </a:extLst>
          </p:cNvPr>
          <p:cNvSpPr>
            <a:spLocks noGrp="1"/>
          </p:cNvSpPr>
          <p:nvPr>
            <p:ph type="title"/>
          </p:nvPr>
        </p:nvSpPr>
        <p:spPr/>
        <p:txBody>
          <a:bodyPr/>
          <a:lstStyle/>
          <a:p>
            <a:r>
              <a:rPr lang="nl-NL" dirty="0"/>
              <a:t>Omgeving</a:t>
            </a:r>
          </a:p>
        </p:txBody>
      </p:sp>
      <p:sp>
        <p:nvSpPr>
          <p:cNvPr id="3" name="Tijdelijke aanduiding voor inhoud 2">
            <a:extLst>
              <a:ext uri="{FF2B5EF4-FFF2-40B4-BE49-F238E27FC236}">
                <a16:creationId xmlns:a16="http://schemas.microsoft.com/office/drawing/2014/main" id="{92F1CC02-F1BD-F949-AE29-55ACE6AA3DA1}"/>
              </a:ext>
            </a:extLst>
          </p:cNvPr>
          <p:cNvSpPr>
            <a:spLocks noGrp="1"/>
          </p:cNvSpPr>
          <p:nvPr>
            <p:ph idx="1"/>
          </p:nvPr>
        </p:nvSpPr>
        <p:spPr>
          <a:xfrm>
            <a:off x="628650" y="1825625"/>
            <a:ext cx="4751218" cy="4351338"/>
          </a:xfrm>
        </p:spPr>
        <p:txBody>
          <a:bodyPr>
            <a:normAutofit/>
          </a:bodyPr>
          <a:lstStyle/>
          <a:p>
            <a:r>
              <a:rPr lang="nl-NL" dirty="0"/>
              <a:t>Groen: 	</a:t>
            </a:r>
          </a:p>
          <a:p>
            <a:pPr lvl="1"/>
            <a:r>
              <a:rPr lang="nl-NL" dirty="0"/>
              <a:t>publiek: natuurgebiedjes;</a:t>
            </a:r>
          </a:p>
          <a:p>
            <a:pPr lvl="1"/>
            <a:r>
              <a:rPr lang="nl-NL" dirty="0"/>
              <a:t>privé: eigen paradijsjes, soms met hekken</a:t>
            </a:r>
          </a:p>
          <a:p>
            <a:r>
              <a:rPr lang="nl-NL" dirty="0" err="1"/>
              <a:t>Kapelke</a:t>
            </a:r>
            <a:r>
              <a:rPr lang="nl-NL" dirty="0"/>
              <a:t>: door onderduikers geschonken; nu stichting Kruisen en Kapellen </a:t>
            </a:r>
          </a:p>
        </p:txBody>
      </p:sp>
      <p:sp>
        <p:nvSpPr>
          <p:cNvPr id="4" name="Tijdelijke aanduiding voor datum 3">
            <a:extLst>
              <a:ext uri="{FF2B5EF4-FFF2-40B4-BE49-F238E27FC236}">
                <a16:creationId xmlns:a16="http://schemas.microsoft.com/office/drawing/2014/main" id="{38E73FED-E5D6-7B47-B2AE-72761D373249}"/>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564E6DCE-B826-E644-8DBD-22FFB77EDC35}"/>
              </a:ext>
            </a:extLst>
          </p:cNvPr>
          <p:cNvSpPr>
            <a:spLocks noGrp="1"/>
          </p:cNvSpPr>
          <p:nvPr>
            <p:ph type="ftr" sz="quarter" idx="11"/>
          </p:nvPr>
        </p:nvSpPr>
        <p:spPr/>
        <p:txBody>
          <a:bodyPr/>
          <a:lstStyle/>
          <a:p>
            <a:r>
              <a:rPr lang="nl-NL"/>
              <a:t>Boerderijstichting Limburg</a:t>
            </a:r>
          </a:p>
        </p:txBody>
      </p:sp>
      <p:pic>
        <p:nvPicPr>
          <p:cNvPr id="6" name="Afbeelding 5">
            <a:extLst>
              <a:ext uri="{FF2B5EF4-FFF2-40B4-BE49-F238E27FC236}">
                <a16:creationId xmlns:a16="http://schemas.microsoft.com/office/drawing/2014/main" id="{BA4A68CA-9BE3-F84F-82C0-7E97561279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0686" y="3729709"/>
            <a:ext cx="3521063" cy="2289088"/>
          </a:xfrm>
          <a:prstGeom prst="rect">
            <a:avLst/>
          </a:prstGeom>
        </p:spPr>
      </p:pic>
      <p:pic>
        <p:nvPicPr>
          <p:cNvPr id="7" name="Afbeelding 6">
            <a:extLst>
              <a:ext uri="{FF2B5EF4-FFF2-40B4-BE49-F238E27FC236}">
                <a16:creationId xmlns:a16="http://schemas.microsoft.com/office/drawing/2014/main" id="{BE030A14-D292-F242-9163-7B19F9190B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0685" y="1261233"/>
            <a:ext cx="3521063" cy="2289088"/>
          </a:xfrm>
          <a:prstGeom prst="rect">
            <a:avLst/>
          </a:prstGeom>
        </p:spPr>
      </p:pic>
    </p:spTree>
    <p:extLst>
      <p:ext uri="{BB962C8B-B14F-4D97-AF65-F5344CB8AC3E}">
        <p14:creationId xmlns:p14="http://schemas.microsoft.com/office/powerpoint/2010/main" val="1474717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501EE-45D0-5048-8724-E530E3ABEEE6}"/>
              </a:ext>
            </a:extLst>
          </p:cNvPr>
          <p:cNvSpPr>
            <a:spLocks noGrp="1"/>
          </p:cNvSpPr>
          <p:nvPr>
            <p:ph type="title"/>
          </p:nvPr>
        </p:nvSpPr>
        <p:spPr/>
        <p:txBody>
          <a:bodyPr/>
          <a:lstStyle/>
          <a:p>
            <a:r>
              <a:rPr lang="nl-NL" dirty="0"/>
              <a:t>Toekomst</a:t>
            </a:r>
          </a:p>
        </p:txBody>
      </p:sp>
      <p:sp>
        <p:nvSpPr>
          <p:cNvPr id="3" name="Tijdelijke aanduiding voor inhoud 2">
            <a:extLst>
              <a:ext uri="{FF2B5EF4-FFF2-40B4-BE49-F238E27FC236}">
                <a16:creationId xmlns:a16="http://schemas.microsoft.com/office/drawing/2014/main" id="{AD9EB3B2-B33C-E64C-8E9B-2661A42922B7}"/>
              </a:ext>
            </a:extLst>
          </p:cNvPr>
          <p:cNvSpPr>
            <a:spLocks noGrp="1"/>
          </p:cNvSpPr>
          <p:nvPr>
            <p:ph idx="1"/>
          </p:nvPr>
        </p:nvSpPr>
        <p:spPr/>
        <p:txBody>
          <a:bodyPr/>
          <a:lstStyle/>
          <a:p>
            <a:r>
              <a:rPr lang="nl-NL" dirty="0"/>
              <a:t>Ontwikkelingen zijn er altijd; ‘t is net of ze steeds dwingender en sneller gaan</a:t>
            </a:r>
          </a:p>
          <a:p>
            <a:r>
              <a:rPr lang="nl-NL" dirty="0"/>
              <a:t>Naar een nieuw evenwicht tussen grond en gebruik, mens en natuur</a:t>
            </a:r>
          </a:p>
          <a:p>
            <a:r>
              <a:rPr lang="nl-NL" dirty="0"/>
              <a:t>Vrijkomende gebouwen en de invulling ervan bepalen voor een belangrijk deel de leefbaarheid van de buurt</a:t>
            </a:r>
          </a:p>
          <a:p>
            <a:r>
              <a:rPr lang="nl-NL" dirty="0"/>
              <a:t>Wie heeft er nog grip op? </a:t>
            </a:r>
          </a:p>
          <a:p>
            <a:pPr marL="0" indent="0">
              <a:buNone/>
            </a:pPr>
            <a:endParaRPr lang="nl-NL" dirty="0"/>
          </a:p>
        </p:txBody>
      </p:sp>
      <p:sp>
        <p:nvSpPr>
          <p:cNvPr id="4" name="Tijdelijke aanduiding voor datum 3">
            <a:extLst>
              <a:ext uri="{FF2B5EF4-FFF2-40B4-BE49-F238E27FC236}">
                <a16:creationId xmlns:a16="http://schemas.microsoft.com/office/drawing/2014/main" id="{6957FF87-EF39-3D4D-A0CD-11FBBF81B0CE}"/>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FD982FD5-E35F-C646-B6DD-73D302860EFD}"/>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3275242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D606829-07DA-6148-9606-C40F43EDE770}"/>
              </a:ext>
            </a:extLst>
          </p:cNvPr>
          <p:cNvPicPr>
            <a:picLocks noChangeAspect="1"/>
          </p:cNvPicPr>
          <p:nvPr/>
        </p:nvPicPr>
        <p:blipFill>
          <a:blip r:embed="rId2" cstate="email">
            <a:alphaModFix amt="24000"/>
            <a:extLst>
              <a:ext uri="{28A0092B-C50C-407E-A947-70E740481C1C}">
                <a14:useLocalDpi xmlns:a14="http://schemas.microsoft.com/office/drawing/2010/main"/>
              </a:ext>
            </a:extLst>
          </a:blip>
          <a:stretch>
            <a:fillRect/>
          </a:stretch>
        </p:blipFill>
        <p:spPr>
          <a:xfrm>
            <a:off x="0" y="499595"/>
            <a:ext cx="9144000" cy="5858810"/>
          </a:xfrm>
          <a:prstGeom prst="rect">
            <a:avLst/>
          </a:prstGeom>
        </p:spPr>
      </p:pic>
      <p:sp>
        <p:nvSpPr>
          <p:cNvPr id="6" name="Titel 5">
            <a:extLst>
              <a:ext uri="{FF2B5EF4-FFF2-40B4-BE49-F238E27FC236}">
                <a16:creationId xmlns:a16="http://schemas.microsoft.com/office/drawing/2014/main" id="{29BBD4F0-D576-524C-98A4-D049AF1260FF}"/>
              </a:ext>
            </a:extLst>
          </p:cNvPr>
          <p:cNvSpPr>
            <a:spLocks noGrp="1"/>
          </p:cNvSpPr>
          <p:nvPr>
            <p:ph type="title"/>
          </p:nvPr>
        </p:nvSpPr>
        <p:spPr/>
        <p:txBody>
          <a:bodyPr/>
          <a:lstStyle/>
          <a:p>
            <a:r>
              <a:rPr lang="nl-NL" dirty="0"/>
              <a:t>Opschaling </a:t>
            </a:r>
          </a:p>
        </p:txBody>
      </p:sp>
      <p:sp>
        <p:nvSpPr>
          <p:cNvPr id="3" name="Tijdelijke aanduiding voor inhoud 2">
            <a:extLst>
              <a:ext uri="{FF2B5EF4-FFF2-40B4-BE49-F238E27FC236}">
                <a16:creationId xmlns:a16="http://schemas.microsoft.com/office/drawing/2014/main" id="{18B99255-08D5-B54C-980C-72D3EA273CC8}"/>
              </a:ext>
            </a:extLst>
          </p:cNvPr>
          <p:cNvSpPr>
            <a:spLocks noGrp="1"/>
          </p:cNvSpPr>
          <p:nvPr>
            <p:ph idx="1"/>
          </p:nvPr>
        </p:nvSpPr>
        <p:spPr/>
        <p:txBody>
          <a:bodyPr/>
          <a:lstStyle/>
          <a:p>
            <a:r>
              <a:rPr lang="nl-NL" dirty="0"/>
              <a:t>Van Maasbree naar Peel &amp; Maas</a:t>
            </a:r>
          </a:p>
          <a:p>
            <a:r>
              <a:rPr lang="nl-NL" dirty="0"/>
              <a:t>Van parochie Heilige </a:t>
            </a:r>
            <a:r>
              <a:rPr lang="nl-NL" dirty="0" err="1"/>
              <a:t>Aldegundis</a:t>
            </a:r>
            <a:r>
              <a:rPr lang="nl-NL" dirty="0"/>
              <a:t> naar cluster MKBE</a:t>
            </a:r>
          </a:p>
          <a:p>
            <a:r>
              <a:rPr lang="nl-NL" dirty="0"/>
              <a:t>Van coöperatieve tuinbouwveiling Maasbree naar ZON</a:t>
            </a:r>
          </a:p>
          <a:p>
            <a:r>
              <a:rPr lang="nl-NL" dirty="0"/>
              <a:t>Van Lagere School naar Stichting </a:t>
            </a:r>
            <a:r>
              <a:rPr lang="nl-NL" dirty="0" err="1"/>
              <a:t>Kerobei</a:t>
            </a:r>
            <a:endParaRPr lang="nl-NL" dirty="0"/>
          </a:p>
          <a:p>
            <a:r>
              <a:rPr lang="nl-NL" dirty="0"/>
              <a:t>……………….</a:t>
            </a:r>
          </a:p>
          <a:p>
            <a:endParaRPr lang="nl-NL" dirty="0"/>
          </a:p>
        </p:txBody>
      </p:sp>
      <p:sp>
        <p:nvSpPr>
          <p:cNvPr id="2" name="Tijdelijke aanduiding voor datum 1">
            <a:extLst>
              <a:ext uri="{FF2B5EF4-FFF2-40B4-BE49-F238E27FC236}">
                <a16:creationId xmlns:a16="http://schemas.microsoft.com/office/drawing/2014/main" id="{5CF37D3F-550A-8E4D-B7C8-3FBD322530E4}"/>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9AF8AA42-994F-434C-A379-C0F5204EF3DF}"/>
              </a:ext>
            </a:extLst>
          </p:cNvPr>
          <p:cNvSpPr>
            <a:spLocks noGrp="1"/>
          </p:cNvSpPr>
          <p:nvPr>
            <p:ph type="ftr" sz="quarter" idx="11"/>
          </p:nvPr>
        </p:nvSpPr>
        <p:spPr/>
        <p:txBody>
          <a:bodyPr/>
          <a:lstStyle/>
          <a:p>
            <a:r>
              <a:rPr lang="nl-NL"/>
              <a:t>Boerderijstichting Limburg</a:t>
            </a:r>
          </a:p>
        </p:txBody>
      </p:sp>
      <p:pic>
        <p:nvPicPr>
          <p:cNvPr id="9" name="Afbeelding 8">
            <a:extLst>
              <a:ext uri="{FF2B5EF4-FFF2-40B4-BE49-F238E27FC236}">
                <a16:creationId xmlns:a16="http://schemas.microsoft.com/office/drawing/2014/main" id="{98AAF95E-BDE6-644D-A061-E3C1E5956C4D}"/>
              </a:ext>
            </a:extLst>
          </p:cNvPr>
          <p:cNvPicPr>
            <a:picLocks noChangeAspect="1"/>
          </p:cNvPicPr>
          <p:nvPr/>
        </p:nvPicPr>
        <p:blipFill>
          <a:blip r:embed="rId3" cstate="email">
            <a:alphaModFix amt="16000"/>
            <a:extLst>
              <a:ext uri="{28A0092B-C50C-407E-A947-70E740481C1C}">
                <a14:useLocalDpi xmlns:a14="http://schemas.microsoft.com/office/drawing/2010/main"/>
              </a:ext>
            </a:extLst>
          </a:blip>
          <a:stretch>
            <a:fillRect/>
          </a:stretch>
        </p:blipFill>
        <p:spPr>
          <a:xfrm>
            <a:off x="0" y="53163"/>
            <a:ext cx="9144000" cy="1637526"/>
          </a:xfrm>
          <a:prstGeom prst="rect">
            <a:avLst/>
          </a:prstGeom>
        </p:spPr>
      </p:pic>
    </p:spTree>
    <p:extLst>
      <p:ext uri="{BB962C8B-B14F-4D97-AF65-F5344CB8AC3E}">
        <p14:creationId xmlns:p14="http://schemas.microsoft.com/office/powerpoint/2010/main" val="2932475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EDEFC-B56A-C646-913D-6FB9503F39E8}"/>
              </a:ext>
            </a:extLst>
          </p:cNvPr>
          <p:cNvSpPr>
            <a:spLocks noGrp="1"/>
          </p:cNvSpPr>
          <p:nvPr>
            <p:ph type="ctrTitle"/>
          </p:nvPr>
        </p:nvSpPr>
        <p:spPr/>
        <p:txBody>
          <a:bodyPr/>
          <a:lstStyle/>
          <a:p>
            <a:r>
              <a:rPr lang="nl-NL" dirty="0"/>
              <a:t>Limburg</a:t>
            </a:r>
          </a:p>
        </p:txBody>
      </p:sp>
      <p:sp>
        <p:nvSpPr>
          <p:cNvPr id="4" name="Tijdelijke aanduiding voor datum 3">
            <a:extLst>
              <a:ext uri="{FF2B5EF4-FFF2-40B4-BE49-F238E27FC236}">
                <a16:creationId xmlns:a16="http://schemas.microsoft.com/office/drawing/2014/main" id="{92ED8E9A-1029-DF4E-8475-46D8F4F8CEE3}"/>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544429FC-3F98-CB4D-9234-7EF01B8A4DCD}"/>
              </a:ext>
            </a:extLst>
          </p:cNvPr>
          <p:cNvSpPr>
            <a:spLocks noGrp="1"/>
          </p:cNvSpPr>
          <p:nvPr>
            <p:ph type="ftr" sz="quarter" idx="11"/>
          </p:nvPr>
        </p:nvSpPr>
        <p:spPr/>
        <p:txBody>
          <a:bodyPr/>
          <a:lstStyle/>
          <a:p>
            <a:r>
              <a:rPr lang="nl-NL"/>
              <a:t>Boerderijstichting Limburg</a:t>
            </a:r>
          </a:p>
        </p:txBody>
      </p:sp>
      <p:pic>
        <p:nvPicPr>
          <p:cNvPr id="7" name="Afbeelding 6">
            <a:extLst>
              <a:ext uri="{FF2B5EF4-FFF2-40B4-BE49-F238E27FC236}">
                <a16:creationId xmlns:a16="http://schemas.microsoft.com/office/drawing/2014/main" id="{6B8BBBC0-57E6-3342-8FF5-769F891F44C0}"/>
              </a:ext>
            </a:extLst>
          </p:cNvPr>
          <p:cNvPicPr>
            <a:picLocks noChangeAspect="1"/>
          </p:cNvPicPr>
          <p:nvPr/>
        </p:nvPicPr>
        <p:blipFill>
          <a:blip r:embed="rId2">
            <a:alphaModFix amt="11000"/>
          </a:blip>
          <a:stretch>
            <a:fillRect/>
          </a:stretch>
        </p:blipFill>
        <p:spPr>
          <a:xfrm>
            <a:off x="1" y="0"/>
            <a:ext cx="9154130" cy="6857999"/>
          </a:xfrm>
          <a:prstGeom prst="rect">
            <a:avLst/>
          </a:prstGeom>
        </p:spPr>
      </p:pic>
    </p:spTree>
    <p:extLst>
      <p:ext uri="{BB962C8B-B14F-4D97-AF65-F5344CB8AC3E}">
        <p14:creationId xmlns:p14="http://schemas.microsoft.com/office/powerpoint/2010/main" val="2711610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DAFA5A-9FFA-5848-BEA7-1CD39A249DD0}"/>
              </a:ext>
            </a:extLst>
          </p:cNvPr>
          <p:cNvSpPr>
            <a:spLocks noGrp="1"/>
          </p:cNvSpPr>
          <p:nvPr>
            <p:ph type="title"/>
          </p:nvPr>
        </p:nvSpPr>
        <p:spPr/>
        <p:txBody>
          <a:bodyPr/>
          <a:lstStyle/>
          <a:p>
            <a:r>
              <a:rPr lang="nl-NL" dirty="0"/>
              <a:t>Programma</a:t>
            </a:r>
          </a:p>
        </p:txBody>
      </p:sp>
      <p:sp>
        <p:nvSpPr>
          <p:cNvPr id="3" name="Tijdelijke aanduiding voor inhoud 2">
            <a:extLst>
              <a:ext uri="{FF2B5EF4-FFF2-40B4-BE49-F238E27FC236}">
                <a16:creationId xmlns:a16="http://schemas.microsoft.com/office/drawing/2014/main" id="{60703481-ECB6-A342-8515-0BBAE18C6DE7}"/>
              </a:ext>
            </a:extLst>
          </p:cNvPr>
          <p:cNvSpPr>
            <a:spLocks noGrp="1"/>
          </p:cNvSpPr>
          <p:nvPr>
            <p:ph idx="1"/>
          </p:nvPr>
        </p:nvSpPr>
        <p:spPr>
          <a:xfrm>
            <a:off x="628650" y="1825625"/>
            <a:ext cx="7886700" cy="4236128"/>
          </a:xfrm>
        </p:spPr>
        <p:txBody>
          <a:bodyPr>
            <a:noAutofit/>
          </a:bodyPr>
          <a:lstStyle/>
          <a:p>
            <a:pPr marL="0" lvl="0" indent="0">
              <a:buNone/>
            </a:pPr>
            <a:r>
              <a:rPr lang="nl-NL" dirty="0"/>
              <a:t>13.15 u	Aanleiding en doel van de bijeenkomst</a:t>
            </a:r>
          </a:p>
          <a:p>
            <a:pPr marL="0" indent="0">
              <a:buNone/>
            </a:pPr>
            <a:r>
              <a:rPr lang="nl-NL" dirty="0"/>
              <a:t>13.25 u	Wat is er aan de hand op het platteland?</a:t>
            </a:r>
          </a:p>
          <a:p>
            <a:pPr marL="0" indent="0">
              <a:buNone/>
            </a:pPr>
            <a:r>
              <a:rPr lang="nl-NL" dirty="0"/>
              <a:t>14.10 u 	Een andere manier van kijken (</a:t>
            </a:r>
            <a:r>
              <a:rPr lang="nl-NL" i="1" dirty="0"/>
              <a:t>Andrea 		</a:t>
            </a:r>
            <a:r>
              <a:rPr lang="nl-NL" i="1" dirty="0" err="1"/>
              <a:t>Stultiens</a:t>
            </a:r>
            <a:r>
              <a:rPr lang="nl-NL" i="1" dirty="0"/>
              <a:t>)</a:t>
            </a:r>
          </a:p>
          <a:p>
            <a:pPr marL="0" indent="0">
              <a:buNone/>
            </a:pPr>
            <a:r>
              <a:rPr lang="nl-NL" dirty="0"/>
              <a:t>14.50 u 	Pauze </a:t>
            </a:r>
          </a:p>
          <a:p>
            <a:pPr marL="0" indent="0">
              <a:buNone/>
            </a:pPr>
            <a:r>
              <a:rPr lang="nl-NL" dirty="0"/>
              <a:t>15.15 u	Opdracht voor een nieuwe BSL</a:t>
            </a:r>
          </a:p>
          <a:p>
            <a:pPr marL="0" indent="0">
              <a:buNone/>
            </a:pPr>
            <a:r>
              <a:rPr lang="nl-NL" dirty="0"/>
              <a:t>16.10 u 	Naar een nieuwe start. Wie doet mee? </a:t>
            </a:r>
          </a:p>
          <a:p>
            <a:pPr marL="0" indent="0">
              <a:buNone/>
            </a:pPr>
            <a:r>
              <a:rPr lang="nl-NL" dirty="0"/>
              <a:t>16.30 u	Afspraken en afsluiting</a:t>
            </a:r>
          </a:p>
          <a:p>
            <a:pPr marL="0" indent="0">
              <a:buNone/>
            </a:pPr>
            <a:endParaRPr lang="nl-NL" sz="5900" dirty="0"/>
          </a:p>
          <a:p>
            <a:pPr marL="0" indent="0">
              <a:buNone/>
            </a:pPr>
            <a:r>
              <a:rPr lang="nl-NL" sz="5900" dirty="0"/>
              <a:t>	</a:t>
            </a:r>
          </a:p>
        </p:txBody>
      </p:sp>
      <p:sp>
        <p:nvSpPr>
          <p:cNvPr id="4" name="Tijdelijke aanduiding voor datum 3">
            <a:extLst>
              <a:ext uri="{FF2B5EF4-FFF2-40B4-BE49-F238E27FC236}">
                <a16:creationId xmlns:a16="http://schemas.microsoft.com/office/drawing/2014/main" id="{53279815-1B51-7B44-AE3E-E3892EBD6C87}"/>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1B4A993B-398F-5B4F-8B73-AB444CAB7E6E}"/>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1213270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A1F22-DE7D-814F-9898-B6012FD2DC4F}"/>
              </a:ext>
            </a:extLst>
          </p:cNvPr>
          <p:cNvSpPr>
            <a:spLocks noGrp="1"/>
          </p:cNvSpPr>
          <p:nvPr>
            <p:ph type="title"/>
          </p:nvPr>
        </p:nvSpPr>
        <p:spPr/>
        <p:txBody>
          <a:bodyPr/>
          <a:lstStyle/>
          <a:p>
            <a:r>
              <a:rPr lang="nl-NL" dirty="0"/>
              <a:t>Relevant voor de BSL</a:t>
            </a:r>
          </a:p>
        </p:txBody>
      </p:sp>
      <p:sp>
        <p:nvSpPr>
          <p:cNvPr id="3" name="Tijdelijke aanduiding voor inhoud 2">
            <a:extLst>
              <a:ext uri="{FF2B5EF4-FFF2-40B4-BE49-F238E27FC236}">
                <a16:creationId xmlns:a16="http://schemas.microsoft.com/office/drawing/2014/main" id="{F6626BA5-2F61-C040-B3E9-5C928AC237F6}"/>
              </a:ext>
            </a:extLst>
          </p:cNvPr>
          <p:cNvSpPr>
            <a:spLocks noGrp="1"/>
          </p:cNvSpPr>
          <p:nvPr>
            <p:ph idx="1"/>
          </p:nvPr>
        </p:nvSpPr>
        <p:spPr/>
        <p:txBody>
          <a:bodyPr/>
          <a:lstStyle/>
          <a:p>
            <a:pPr marL="0" indent="0">
              <a:buNone/>
            </a:pPr>
            <a:endParaRPr lang="nl-NL" dirty="0"/>
          </a:p>
          <a:p>
            <a:pPr marL="0" indent="0">
              <a:buNone/>
            </a:pPr>
            <a:r>
              <a:rPr lang="nl-NL" dirty="0"/>
              <a:t>Erfgoed, denken en doen</a:t>
            </a:r>
          </a:p>
          <a:p>
            <a:pPr marL="0" indent="0">
              <a:buNone/>
            </a:pPr>
            <a:r>
              <a:rPr lang="nl-NL" dirty="0"/>
              <a:t>Bedrijfsontwikkeling, </a:t>
            </a:r>
            <a:r>
              <a:rPr lang="nl-NL" dirty="0" err="1"/>
              <a:t>VAB’s</a:t>
            </a:r>
            <a:endParaRPr lang="nl-NL" dirty="0"/>
          </a:p>
          <a:p>
            <a:pPr marL="0" indent="0">
              <a:buNone/>
            </a:pPr>
            <a:r>
              <a:rPr lang="nl-NL" dirty="0"/>
              <a:t>Overheidsbeleid en Omgevingsvisie</a:t>
            </a:r>
          </a:p>
          <a:p>
            <a:pPr marL="0" indent="0">
              <a:buNone/>
            </a:pPr>
            <a:endParaRPr lang="nl-NL" dirty="0"/>
          </a:p>
          <a:p>
            <a:pPr marL="0" indent="0">
              <a:buNone/>
            </a:pPr>
            <a:r>
              <a:rPr lang="nl-NL" dirty="0"/>
              <a:t>Netwerk</a:t>
            </a:r>
          </a:p>
          <a:p>
            <a:pPr marL="0" indent="0">
              <a:buNone/>
            </a:pPr>
            <a:endParaRPr lang="nl-NL" dirty="0"/>
          </a:p>
        </p:txBody>
      </p:sp>
      <p:sp>
        <p:nvSpPr>
          <p:cNvPr id="4" name="Tijdelijke aanduiding voor datum 3">
            <a:extLst>
              <a:ext uri="{FF2B5EF4-FFF2-40B4-BE49-F238E27FC236}">
                <a16:creationId xmlns:a16="http://schemas.microsoft.com/office/drawing/2014/main" id="{6F8D3909-E9AD-BE47-B7CE-F8526E033DAB}"/>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F400C77B-0B24-1D4A-978F-18CF6E5C320C}"/>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2886276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325E9-1DE3-F443-A155-5AB9218EBEE9}"/>
              </a:ext>
            </a:extLst>
          </p:cNvPr>
          <p:cNvSpPr>
            <a:spLocks noGrp="1"/>
          </p:cNvSpPr>
          <p:nvPr>
            <p:ph type="title"/>
          </p:nvPr>
        </p:nvSpPr>
        <p:spPr/>
        <p:txBody>
          <a:bodyPr/>
          <a:lstStyle/>
          <a:p>
            <a:r>
              <a:rPr lang="nl-NL" dirty="0"/>
              <a:t>Erfgoed</a:t>
            </a:r>
          </a:p>
        </p:txBody>
      </p:sp>
      <p:sp>
        <p:nvSpPr>
          <p:cNvPr id="3" name="Tijdelijke aanduiding voor inhoud 2">
            <a:extLst>
              <a:ext uri="{FF2B5EF4-FFF2-40B4-BE49-F238E27FC236}">
                <a16:creationId xmlns:a16="http://schemas.microsoft.com/office/drawing/2014/main" id="{DB43FC99-110E-8B49-8281-B9A9457BAC43}"/>
              </a:ext>
            </a:extLst>
          </p:cNvPr>
          <p:cNvSpPr>
            <a:spLocks noGrp="1"/>
          </p:cNvSpPr>
          <p:nvPr>
            <p:ph idx="1"/>
          </p:nvPr>
        </p:nvSpPr>
        <p:spPr/>
        <p:txBody>
          <a:bodyPr>
            <a:normAutofit fontScale="92500" lnSpcReduction="10000"/>
          </a:bodyPr>
          <a:lstStyle/>
          <a:p>
            <a:r>
              <a:rPr lang="nl-NL" dirty="0"/>
              <a:t>Denken in </a:t>
            </a:r>
            <a:r>
              <a:rPr lang="nl-NL" b="1" dirty="0"/>
              <a:t>Erfgoedensembles</a:t>
            </a:r>
          </a:p>
          <a:p>
            <a:r>
              <a:rPr lang="nl-NL" dirty="0"/>
              <a:t>Dat is de boerderij en daarmee samenhangende onderdelen, zoals de bijgebouwen, erf, boomgaard, tuin en landerijen</a:t>
            </a:r>
          </a:p>
          <a:p>
            <a:r>
              <a:rPr lang="nl-NL" dirty="0"/>
              <a:t>Er is een fysieke, ruimtelijke en functionele samenhang tussen de objecten. </a:t>
            </a:r>
          </a:p>
          <a:p>
            <a:r>
              <a:rPr lang="nl-NL" dirty="0"/>
              <a:t>Denken in vier schaalniveaus: 1. Gebouwen, 2. Erfgoedensembles, 3. Landschappelijke Zone, 4. (EU)Regio. </a:t>
            </a:r>
          </a:p>
          <a:p>
            <a:r>
              <a:rPr lang="nl-NL" dirty="0"/>
              <a:t>Bij herbestemming op elk schaalniveau kijken naar kansen, knelpunten en stakeholders.</a:t>
            </a:r>
          </a:p>
        </p:txBody>
      </p:sp>
      <p:sp>
        <p:nvSpPr>
          <p:cNvPr id="4" name="Tijdelijke aanduiding voor datum 3">
            <a:extLst>
              <a:ext uri="{FF2B5EF4-FFF2-40B4-BE49-F238E27FC236}">
                <a16:creationId xmlns:a16="http://schemas.microsoft.com/office/drawing/2014/main" id="{2E5DC7A0-C95A-814B-AC33-3264FD2041E0}"/>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8D3BD628-1557-F945-8342-68AF36F4D13A}"/>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2347351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C1247F-F2E1-A940-BEA7-1715AD2EE259}"/>
              </a:ext>
            </a:extLst>
          </p:cNvPr>
          <p:cNvSpPr>
            <a:spLocks noGrp="1"/>
          </p:cNvSpPr>
          <p:nvPr>
            <p:ph type="title"/>
          </p:nvPr>
        </p:nvSpPr>
        <p:spPr/>
        <p:txBody>
          <a:bodyPr/>
          <a:lstStyle/>
          <a:p>
            <a:r>
              <a:rPr lang="nl-NL" dirty="0"/>
              <a:t>aantallen</a:t>
            </a:r>
          </a:p>
        </p:txBody>
      </p:sp>
      <p:pic>
        <p:nvPicPr>
          <p:cNvPr id="7" name="Tijdelijke aanduiding voor inhoud 6">
            <a:extLst>
              <a:ext uri="{FF2B5EF4-FFF2-40B4-BE49-F238E27FC236}">
                <a16:creationId xmlns:a16="http://schemas.microsoft.com/office/drawing/2014/main" id="{61C55810-D13A-044C-8943-6AE1CC07FC1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8650" y="467923"/>
            <a:ext cx="7220806" cy="5736356"/>
          </a:xfrm>
        </p:spPr>
      </p:pic>
      <p:sp>
        <p:nvSpPr>
          <p:cNvPr id="4" name="Tijdelijke aanduiding voor datum 3">
            <a:extLst>
              <a:ext uri="{FF2B5EF4-FFF2-40B4-BE49-F238E27FC236}">
                <a16:creationId xmlns:a16="http://schemas.microsoft.com/office/drawing/2014/main" id="{FFFBD2CE-E01D-E64C-B542-1C4BCA654621}"/>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E1572F8C-311E-FC4C-91F7-F236B2A7FD35}"/>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523639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EFCAC1-6D84-144B-AA7F-99A8CF11F9F6}"/>
              </a:ext>
            </a:extLst>
          </p:cNvPr>
          <p:cNvSpPr>
            <a:spLocks noGrp="1"/>
          </p:cNvSpPr>
          <p:nvPr>
            <p:ph type="title"/>
          </p:nvPr>
        </p:nvSpPr>
        <p:spPr/>
        <p:txBody>
          <a:bodyPr/>
          <a:lstStyle/>
          <a:p>
            <a:r>
              <a:rPr lang="nl-NL" dirty="0"/>
              <a:t>Situatie nu</a:t>
            </a:r>
          </a:p>
        </p:txBody>
      </p:sp>
      <p:graphicFrame>
        <p:nvGraphicFramePr>
          <p:cNvPr id="6" name="Tijdelijke aanduiding voor inhoud 5">
            <a:extLst>
              <a:ext uri="{FF2B5EF4-FFF2-40B4-BE49-F238E27FC236}">
                <a16:creationId xmlns:a16="http://schemas.microsoft.com/office/drawing/2014/main" id="{AB7AD319-FDA9-B849-871D-D23B760777B3}"/>
              </a:ext>
            </a:extLst>
          </p:cNvPr>
          <p:cNvGraphicFramePr>
            <a:graphicFrameLocks noGrp="1"/>
          </p:cNvGraphicFramePr>
          <p:nvPr>
            <p:ph idx="1"/>
            <p:extLst>
              <p:ext uri="{D42A27DB-BD31-4B8C-83A1-F6EECF244321}">
                <p14:modId xmlns:p14="http://schemas.microsoft.com/office/powerpoint/2010/main" val="1791849383"/>
              </p:ext>
            </p:extLst>
          </p:nvPr>
        </p:nvGraphicFramePr>
        <p:xfrm>
          <a:off x="628650" y="1825625"/>
          <a:ext cx="7886700" cy="348996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3002066773"/>
                    </a:ext>
                  </a:extLst>
                </a:gridCol>
                <a:gridCol w="1971675">
                  <a:extLst>
                    <a:ext uri="{9D8B030D-6E8A-4147-A177-3AD203B41FA5}">
                      <a16:colId xmlns:a16="http://schemas.microsoft.com/office/drawing/2014/main" val="1143753158"/>
                    </a:ext>
                  </a:extLst>
                </a:gridCol>
                <a:gridCol w="1971675">
                  <a:extLst>
                    <a:ext uri="{9D8B030D-6E8A-4147-A177-3AD203B41FA5}">
                      <a16:colId xmlns:a16="http://schemas.microsoft.com/office/drawing/2014/main" val="604093308"/>
                    </a:ext>
                  </a:extLst>
                </a:gridCol>
                <a:gridCol w="1971675">
                  <a:extLst>
                    <a:ext uri="{9D8B030D-6E8A-4147-A177-3AD203B41FA5}">
                      <a16:colId xmlns:a16="http://schemas.microsoft.com/office/drawing/2014/main" val="3363425072"/>
                    </a:ext>
                  </a:extLst>
                </a:gridCol>
              </a:tblGrid>
              <a:tr h="370840">
                <a:tc>
                  <a:txBody>
                    <a:bodyPr/>
                    <a:lstStyle/>
                    <a:p>
                      <a:endParaRPr lang="nl-NL" dirty="0"/>
                    </a:p>
                  </a:txBody>
                  <a:tcPr/>
                </a:tc>
                <a:tc>
                  <a:txBody>
                    <a:bodyPr/>
                    <a:lstStyle/>
                    <a:p>
                      <a:r>
                        <a:rPr lang="nl-NL" dirty="0"/>
                        <a:t>2001/2003</a:t>
                      </a:r>
                    </a:p>
                  </a:txBody>
                  <a:tcPr/>
                </a:tc>
                <a:tc>
                  <a:txBody>
                    <a:bodyPr/>
                    <a:lstStyle/>
                    <a:p>
                      <a:r>
                        <a:rPr lang="nl-NL" dirty="0"/>
                        <a:t>2015</a:t>
                      </a:r>
                    </a:p>
                  </a:txBody>
                  <a:tcPr/>
                </a:tc>
                <a:tc>
                  <a:txBody>
                    <a:bodyPr/>
                    <a:lstStyle/>
                    <a:p>
                      <a:r>
                        <a:rPr lang="nl-NL" dirty="0"/>
                        <a:t>opmerkingen</a:t>
                      </a:r>
                    </a:p>
                  </a:txBody>
                  <a:tcPr/>
                </a:tc>
                <a:extLst>
                  <a:ext uri="{0D108BD9-81ED-4DB2-BD59-A6C34878D82A}">
                    <a16:rowId xmlns:a16="http://schemas.microsoft.com/office/drawing/2014/main" val="2400607133"/>
                  </a:ext>
                </a:extLst>
              </a:tr>
              <a:tr h="370840">
                <a:tc>
                  <a:txBody>
                    <a:bodyPr/>
                    <a:lstStyle/>
                    <a:p>
                      <a:r>
                        <a:rPr lang="nl-NL" dirty="0"/>
                        <a:t>Totaal aantal historische boerderijen</a:t>
                      </a:r>
                    </a:p>
                  </a:txBody>
                  <a:tcPr/>
                </a:tc>
                <a:tc>
                  <a:txBody>
                    <a:bodyPr/>
                    <a:lstStyle/>
                    <a:p>
                      <a:r>
                        <a:rPr lang="nl-NL" dirty="0"/>
                        <a:t>5.600</a:t>
                      </a:r>
                    </a:p>
                  </a:txBody>
                  <a:tcPr/>
                </a:tc>
                <a:tc>
                  <a:txBody>
                    <a:bodyPr/>
                    <a:lstStyle/>
                    <a:p>
                      <a:r>
                        <a:rPr lang="nl-NL" dirty="0">
                          <a:solidFill>
                            <a:srgbClr val="FF0000"/>
                          </a:solidFill>
                        </a:rPr>
                        <a:t>4.500-5.500</a:t>
                      </a:r>
                    </a:p>
                  </a:txBody>
                  <a:tcPr/>
                </a:tc>
                <a:tc>
                  <a:txBody>
                    <a:bodyPr/>
                    <a:lstStyle/>
                    <a:p>
                      <a:r>
                        <a:rPr lang="nl-NL" dirty="0" err="1"/>
                        <a:t>Tov</a:t>
                      </a:r>
                      <a:r>
                        <a:rPr lang="nl-NL" dirty="0"/>
                        <a:t> 2001/2003: </a:t>
                      </a:r>
                    </a:p>
                    <a:p>
                      <a:r>
                        <a:rPr lang="nl-NL" dirty="0"/>
                        <a:t>+ wederopbouw</a:t>
                      </a:r>
                    </a:p>
                    <a:p>
                      <a:r>
                        <a:rPr lang="nl-NL" dirty="0"/>
                        <a:t>- boerderij weg</a:t>
                      </a:r>
                    </a:p>
                    <a:p>
                      <a:endParaRPr lang="nl-NL" dirty="0"/>
                    </a:p>
                  </a:txBody>
                  <a:tcPr/>
                </a:tc>
                <a:extLst>
                  <a:ext uri="{0D108BD9-81ED-4DB2-BD59-A6C34878D82A}">
                    <a16:rowId xmlns:a16="http://schemas.microsoft.com/office/drawing/2014/main" val="4267448582"/>
                  </a:ext>
                </a:extLst>
              </a:tr>
              <a:tr h="370840">
                <a:tc>
                  <a:txBody>
                    <a:bodyPr/>
                    <a:lstStyle/>
                    <a:p>
                      <a:r>
                        <a:rPr lang="nl-NL" dirty="0"/>
                        <a:t>Daarvan rijksmonumenten</a:t>
                      </a:r>
                    </a:p>
                  </a:txBody>
                  <a:tcPr/>
                </a:tc>
                <a:tc>
                  <a:txBody>
                    <a:bodyPr/>
                    <a:lstStyle/>
                    <a:p>
                      <a:r>
                        <a:rPr lang="nl-NL" dirty="0"/>
                        <a:t>988</a:t>
                      </a:r>
                    </a:p>
                  </a:txBody>
                  <a:tcPr/>
                </a:tc>
                <a:tc>
                  <a:txBody>
                    <a:bodyPr/>
                    <a:lstStyle/>
                    <a:p>
                      <a:r>
                        <a:rPr lang="nl-NL" dirty="0"/>
                        <a:t>986</a:t>
                      </a:r>
                    </a:p>
                  </a:txBody>
                  <a:tcPr/>
                </a:tc>
                <a:tc>
                  <a:txBody>
                    <a:bodyPr/>
                    <a:lstStyle/>
                    <a:p>
                      <a:r>
                        <a:rPr lang="nl-NL" dirty="0" err="1"/>
                        <a:t>Tov</a:t>
                      </a:r>
                      <a:r>
                        <a:rPr lang="nl-NL" dirty="0"/>
                        <a:t> 2001/2003: </a:t>
                      </a:r>
                    </a:p>
                    <a:p>
                      <a:r>
                        <a:rPr lang="nl-NL" dirty="0"/>
                        <a:t>+ wederopbouw</a:t>
                      </a:r>
                    </a:p>
                    <a:p>
                      <a:r>
                        <a:rPr lang="nl-NL" dirty="0"/>
                        <a:t>- boerderij weg</a:t>
                      </a:r>
                    </a:p>
                    <a:p>
                      <a:endParaRPr lang="nl-NL" dirty="0"/>
                    </a:p>
                  </a:txBody>
                  <a:tcPr/>
                </a:tc>
                <a:extLst>
                  <a:ext uri="{0D108BD9-81ED-4DB2-BD59-A6C34878D82A}">
                    <a16:rowId xmlns:a16="http://schemas.microsoft.com/office/drawing/2014/main" val="882089491"/>
                  </a:ext>
                </a:extLst>
              </a:tr>
              <a:tr h="370840">
                <a:tc>
                  <a:txBody>
                    <a:bodyPr/>
                    <a:lstStyle/>
                    <a:p>
                      <a:endParaRPr lang="nl-NL"/>
                    </a:p>
                  </a:txBody>
                  <a:tcPr/>
                </a:tc>
                <a:tc>
                  <a:txBody>
                    <a:bodyPr/>
                    <a:lstStyle/>
                    <a:p>
                      <a:r>
                        <a:rPr lang="nl-NL" dirty="0"/>
                        <a:t>17,6 %</a:t>
                      </a:r>
                    </a:p>
                  </a:txBody>
                  <a:tcPr/>
                </a:tc>
                <a:tc>
                  <a:txBody>
                    <a:bodyPr/>
                    <a:lstStyle/>
                    <a:p>
                      <a:endParaRPr lang="nl-NL" dirty="0"/>
                    </a:p>
                  </a:txBody>
                  <a:tcPr/>
                </a:tc>
                <a:tc>
                  <a:txBody>
                    <a:bodyPr/>
                    <a:lstStyle/>
                    <a:p>
                      <a:endParaRPr lang="nl-NL"/>
                    </a:p>
                  </a:txBody>
                  <a:tcPr/>
                </a:tc>
                <a:extLst>
                  <a:ext uri="{0D108BD9-81ED-4DB2-BD59-A6C34878D82A}">
                    <a16:rowId xmlns:a16="http://schemas.microsoft.com/office/drawing/2014/main" val="1030857201"/>
                  </a:ext>
                </a:extLst>
              </a:tr>
              <a:tr h="370840">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277456885"/>
                  </a:ext>
                </a:extLst>
              </a:tr>
            </a:tbl>
          </a:graphicData>
        </a:graphic>
      </p:graphicFrame>
      <p:sp>
        <p:nvSpPr>
          <p:cNvPr id="4" name="Tijdelijke aanduiding voor datum 3">
            <a:extLst>
              <a:ext uri="{FF2B5EF4-FFF2-40B4-BE49-F238E27FC236}">
                <a16:creationId xmlns:a16="http://schemas.microsoft.com/office/drawing/2014/main" id="{5BF3FAB5-7DC3-2E46-B829-507445CB0B19}"/>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3F9B20FB-3606-FA43-B6DB-6ABDC393738E}"/>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3101299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A2024EB8-9606-2F48-BF0C-1EF9BF8E22E3}"/>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AB7F90A9-E06E-F543-8638-2E5CEDF55A95}"/>
              </a:ext>
            </a:extLst>
          </p:cNvPr>
          <p:cNvSpPr>
            <a:spLocks noGrp="1"/>
          </p:cNvSpPr>
          <p:nvPr>
            <p:ph type="ftr" sz="quarter" idx="11"/>
          </p:nvPr>
        </p:nvSpPr>
        <p:spPr/>
        <p:txBody>
          <a:bodyPr/>
          <a:lstStyle/>
          <a:p>
            <a:r>
              <a:rPr lang="nl-NL"/>
              <a:t>Boerderijstichting Limburg</a:t>
            </a:r>
          </a:p>
        </p:txBody>
      </p:sp>
      <p:graphicFrame>
        <p:nvGraphicFramePr>
          <p:cNvPr id="6" name="Grafiek 5">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708397335"/>
              </p:ext>
            </p:extLst>
          </p:nvPr>
        </p:nvGraphicFramePr>
        <p:xfrm>
          <a:off x="0" y="267128"/>
          <a:ext cx="9143999" cy="60103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5223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D151E6B-EE40-744C-B4DA-7CC5FB080439}"/>
              </a:ext>
            </a:extLst>
          </p:cNvPr>
          <p:cNvSpPr>
            <a:spLocks noGrp="1"/>
          </p:cNvSpPr>
          <p:nvPr>
            <p:ph type="dt" sz="half" idx="10"/>
          </p:nvPr>
        </p:nvSpPr>
        <p:spPr/>
        <p:txBody>
          <a:bodyPr/>
          <a:lstStyle/>
          <a:p>
            <a:r>
              <a:rPr lang="nl-NL"/>
              <a:t>16 februari 2019</a:t>
            </a:r>
          </a:p>
        </p:txBody>
      </p:sp>
      <p:sp>
        <p:nvSpPr>
          <p:cNvPr id="3" name="Tijdelijke aanduiding voor voettekst 2">
            <a:extLst>
              <a:ext uri="{FF2B5EF4-FFF2-40B4-BE49-F238E27FC236}">
                <a16:creationId xmlns:a16="http://schemas.microsoft.com/office/drawing/2014/main" id="{DDD005AC-7567-A540-9BD8-9672F7319CD3}"/>
              </a:ext>
            </a:extLst>
          </p:cNvPr>
          <p:cNvSpPr>
            <a:spLocks noGrp="1"/>
          </p:cNvSpPr>
          <p:nvPr>
            <p:ph type="ftr" sz="quarter" idx="11"/>
          </p:nvPr>
        </p:nvSpPr>
        <p:spPr/>
        <p:txBody>
          <a:bodyPr/>
          <a:lstStyle/>
          <a:p>
            <a:r>
              <a:rPr lang="nl-NL"/>
              <a:t>Boerderijstichting Limburg</a:t>
            </a:r>
          </a:p>
        </p:txBody>
      </p:sp>
      <p:graphicFrame>
        <p:nvGraphicFramePr>
          <p:cNvPr id="4" name="Grafiek 3">
            <a:extLst>
              <a:ext uri="{FF2B5EF4-FFF2-40B4-BE49-F238E27FC236}">
                <a16:creationId xmlns:a16="http://schemas.microsoft.com/office/drawing/2014/main" id="{00000000-0008-0000-0300-000004000000}"/>
              </a:ext>
            </a:extLst>
          </p:cNvPr>
          <p:cNvGraphicFramePr>
            <a:graphicFrameLocks/>
          </p:cNvGraphicFramePr>
          <p:nvPr>
            <p:extLst>
              <p:ext uri="{D42A27DB-BD31-4B8C-83A1-F6EECF244321}">
                <p14:modId xmlns:p14="http://schemas.microsoft.com/office/powerpoint/2010/main" val="3696074160"/>
              </p:ext>
            </p:extLst>
          </p:nvPr>
        </p:nvGraphicFramePr>
        <p:xfrm>
          <a:off x="0" y="71920"/>
          <a:ext cx="9144000" cy="64418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430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C485BC4-9955-0840-8782-E607F3B1500B}"/>
              </a:ext>
            </a:extLst>
          </p:cNvPr>
          <p:cNvSpPr>
            <a:spLocks noGrp="1"/>
          </p:cNvSpPr>
          <p:nvPr>
            <p:ph type="dt" sz="half" idx="10"/>
          </p:nvPr>
        </p:nvSpPr>
        <p:spPr/>
        <p:txBody>
          <a:bodyPr/>
          <a:lstStyle/>
          <a:p>
            <a:r>
              <a:rPr lang="nl-NL"/>
              <a:t>16 februari 2019</a:t>
            </a:r>
          </a:p>
        </p:txBody>
      </p:sp>
      <p:sp>
        <p:nvSpPr>
          <p:cNvPr id="3" name="Tijdelijke aanduiding voor voettekst 2">
            <a:extLst>
              <a:ext uri="{FF2B5EF4-FFF2-40B4-BE49-F238E27FC236}">
                <a16:creationId xmlns:a16="http://schemas.microsoft.com/office/drawing/2014/main" id="{6DF68A7D-57E7-6A4D-87A2-804C79E90674}"/>
              </a:ext>
            </a:extLst>
          </p:cNvPr>
          <p:cNvSpPr>
            <a:spLocks noGrp="1"/>
          </p:cNvSpPr>
          <p:nvPr>
            <p:ph type="ftr" sz="quarter" idx="11"/>
          </p:nvPr>
        </p:nvSpPr>
        <p:spPr/>
        <p:txBody>
          <a:bodyPr/>
          <a:lstStyle/>
          <a:p>
            <a:r>
              <a:rPr lang="nl-NL"/>
              <a:t>Boerderijstichting Limburg</a:t>
            </a:r>
          </a:p>
        </p:txBody>
      </p:sp>
      <p:sp>
        <p:nvSpPr>
          <p:cNvPr id="5" name="Rechthoek 4">
            <a:extLst>
              <a:ext uri="{FF2B5EF4-FFF2-40B4-BE49-F238E27FC236}">
                <a16:creationId xmlns:a16="http://schemas.microsoft.com/office/drawing/2014/main" id="{04C9A553-2851-3640-863F-E342F1870E66}"/>
              </a:ext>
            </a:extLst>
          </p:cNvPr>
          <p:cNvSpPr/>
          <p:nvPr/>
        </p:nvSpPr>
        <p:spPr>
          <a:xfrm>
            <a:off x="318499" y="547870"/>
            <a:ext cx="8507002" cy="5632311"/>
          </a:xfrm>
          <a:prstGeom prst="rect">
            <a:avLst/>
          </a:prstGeom>
        </p:spPr>
        <p:txBody>
          <a:bodyPr wrap="square">
            <a:spAutoFit/>
          </a:bodyPr>
          <a:lstStyle/>
          <a:p>
            <a:pPr algn="just">
              <a:spcAft>
                <a:spcPts val="0"/>
              </a:spcAft>
            </a:pPr>
            <a:r>
              <a:rPr lang="nl-NL" sz="2400" b="1" dirty="0">
                <a:latin typeface="Arial" panose="020B0604020202020204" pitchFamily="34" charset="0"/>
                <a:ea typeface="Times New Roman" panose="02020603050405020304" pitchFamily="18" charset="0"/>
                <a:cs typeface="Times New Roman" panose="02020603050405020304" pitchFamily="18" charset="0"/>
              </a:rPr>
              <a:t>Bouwtechnische staat van de boerderij.</a:t>
            </a:r>
            <a:endParaRPr lang="nl-NL" sz="2400" b="1" dirty="0">
              <a:latin typeface="a"/>
              <a:ea typeface="Times New Roman" panose="02020603050405020304" pitchFamily="18" charset="0"/>
              <a:cs typeface="Times New Roman" panose="02020603050405020304" pitchFamily="18" charset="0"/>
            </a:endParaRPr>
          </a:p>
          <a:p>
            <a:pPr algn="just">
              <a:spcAft>
                <a:spcPts val="0"/>
              </a:spcAft>
            </a:pPr>
            <a:endParaRPr lang="nl-NL" sz="2400" b="1" dirty="0">
              <a:solidFill>
                <a:srgbClr val="FF0000"/>
              </a:solidFill>
              <a:latin typeface="a"/>
              <a:ea typeface="Times New Roman" panose="02020603050405020304" pitchFamily="18" charset="0"/>
              <a:cs typeface="Times New Roman" panose="02020603050405020304" pitchFamily="18" charset="0"/>
            </a:endParaRPr>
          </a:p>
          <a:p>
            <a:pPr algn="just">
              <a:spcAft>
                <a:spcPts val="0"/>
              </a:spcAft>
            </a:pPr>
            <a:r>
              <a:rPr lang="nl-NL" sz="24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Het blijkt dat de boer, die geleerd heeft zijn gereedschap te onderhouden, ook zijn opstallen in goede staat weet te houden. Waarschijnlijk dat boeren die zich deze discipline niet eigen gemaakt hebben, de bedrijfsvoering om economische reden al veel eerder moesten staken.  </a:t>
            </a:r>
            <a:endParaRPr lang="nl-NL" sz="2400" dirty="0">
              <a:solidFill>
                <a:srgbClr val="FF0000"/>
              </a:solidFill>
              <a:latin typeface="a"/>
              <a:ea typeface="Times New Roman" panose="02020603050405020304" pitchFamily="18" charset="0"/>
              <a:cs typeface="Times New Roman" panose="02020603050405020304" pitchFamily="18" charset="0"/>
            </a:endParaRPr>
          </a:p>
          <a:p>
            <a:pPr algn="just">
              <a:spcAft>
                <a:spcPts val="0"/>
              </a:spcAft>
            </a:pPr>
            <a:endParaRPr lang="nl-NL" sz="2400" dirty="0">
              <a:solidFill>
                <a:srgbClr val="FF0000"/>
              </a:solidFill>
              <a:latin typeface="a"/>
              <a:ea typeface="Times New Roman" panose="02020603050405020304" pitchFamily="18" charset="0"/>
              <a:cs typeface="Times New Roman" panose="02020603050405020304" pitchFamily="18" charset="0"/>
            </a:endParaRPr>
          </a:p>
          <a:p>
            <a:pPr algn="just">
              <a:spcAft>
                <a:spcPts val="0"/>
              </a:spcAft>
            </a:pPr>
            <a:r>
              <a:rPr lang="nl-NL" sz="2400" dirty="0">
                <a:latin typeface="Arial" panose="020B0604020202020204" pitchFamily="34" charset="0"/>
                <a:ea typeface="Times New Roman" panose="02020603050405020304" pitchFamily="18" charset="0"/>
                <a:cs typeface="Times New Roman" panose="02020603050405020304" pitchFamily="18" charset="0"/>
              </a:rPr>
              <a:t>Naast de over het algemeen goed onderhouden boerderijen zijn er enkele die al jaren geheel </a:t>
            </a:r>
            <a:r>
              <a:rPr lang="nl-NL" sz="24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niet onderhouden </a:t>
            </a:r>
            <a:r>
              <a:rPr lang="nl-NL" sz="2400" dirty="0">
                <a:latin typeface="Arial" panose="020B0604020202020204" pitchFamily="34" charset="0"/>
                <a:ea typeface="Times New Roman" panose="02020603050405020304" pitchFamily="18" charset="0"/>
                <a:cs typeface="Times New Roman" panose="02020603050405020304" pitchFamily="18" charset="0"/>
              </a:rPr>
              <a:t>worden. Het betreft daarbij, oude, </a:t>
            </a:r>
            <a:r>
              <a:rPr lang="nl-NL" sz="24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niet meer economisch te exploiteren gebouwen</a:t>
            </a:r>
            <a:r>
              <a:rPr lang="nl-NL" sz="2400" dirty="0">
                <a:latin typeface="Arial" panose="020B0604020202020204" pitchFamily="34" charset="0"/>
                <a:ea typeface="Times New Roman" panose="02020603050405020304" pitchFamily="18" charset="0"/>
                <a:cs typeface="Times New Roman" panose="02020603050405020304" pitchFamily="18" charset="0"/>
              </a:rPr>
              <a:t>. Ook zijn er boerderijen aan te wijzen die in verval geraakt zijn omdat er </a:t>
            </a:r>
            <a:r>
              <a:rPr lang="nl-NL" sz="24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onenigheid over eigendom</a:t>
            </a:r>
            <a:r>
              <a:rPr lang="nl-NL" sz="2400" dirty="0">
                <a:latin typeface="Arial" panose="020B0604020202020204" pitchFamily="34" charset="0"/>
                <a:ea typeface="Times New Roman" panose="02020603050405020304" pitchFamily="18" charset="0"/>
                <a:cs typeface="Times New Roman" panose="02020603050405020304" pitchFamily="18" charset="0"/>
              </a:rPr>
              <a:t> over ontstaan is. Verder komt het voor dat er boerderijen in verval raken </a:t>
            </a:r>
            <a:r>
              <a:rPr lang="nl-NL" sz="24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omdat deze niet meer bewoond worden.</a:t>
            </a:r>
            <a:endParaRPr lang="nl-NL" sz="24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1598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6659EFF-7E97-0A4E-A418-8AE00FA64075}"/>
              </a:ext>
            </a:extLst>
          </p:cNvPr>
          <p:cNvSpPr>
            <a:spLocks noGrp="1"/>
          </p:cNvSpPr>
          <p:nvPr>
            <p:ph type="dt" sz="half" idx="10"/>
          </p:nvPr>
        </p:nvSpPr>
        <p:spPr/>
        <p:txBody>
          <a:bodyPr/>
          <a:lstStyle/>
          <a:p>
            <a:r>
              <a:rPr lang="nl-NL"/>
              <a:t>16 februari 2019</a:t>
            </a:r>
          </a:p>
        </p:txBody>
      </p:sp>
      <p:sp>
        <p:nvSpPr>
          <p:cNvPr id="3" name="Tijdelijke aanduiding voor voettekst 2">
            <a:extLst>
              <a:ext uri="{FF2B5EF4-FFF2-40B4-BE49-F238E27FC236}">
                <a16:creationId xmlns:a16="http://schemas.microsoft.com/office/drawing/2014/main" id="{F9B0B7B1-BE9D-3A40-AE5F-97BEAF6F1023}"/>
              </a:ext>
            </a:extLst>
          </p:cNvPr>
          <p:cNvSpPr>
            <a:spLocks noGrp="1"/>
          </p:cNvSpPr>
          <p:nvPr>
            <p:ph type="ftr" sz="quarter" idx="11"/>
          </p:nvPr>
        </p:nvSpPr>
        <p:spPr/>
        <p:txBody>
          <a:bodyPr/>
          <a:lstStyle/>
          <a:p>
            <a:r>
              <a:rPr lang="nl-NL"/>
              <a:t>Boerderijstichting Limburg</a:t>
            </a:r>
          </a:p>
        </p:txBody>
      </p:sp>
      <p:graphicFrame>
        <p:nvGraphicFramePr>
          <p:cNvPr id="4" name="Grafiek 3">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3004156044"/>
              </p:ext>
            </p:extLst>
          </p:nvPr>
        </p:nvGraphicFramePr>
        <p:xfrm>
          <a:off x="0" y="0"/>
          <a:ext cx="9144000" cy="64418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1979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7A1C1B-D001-5341-95A1-7D9D4C87A2FF}"/>
              </a:ext>
            </a:extLst>
          </p:cNvPr>
          <p:cNvSpPr>
            <a:spLocks noGrp="1"/>
          </p:cNvSpPr>
          <p:nvPr>
            <p:ph type="title"/>
          </p:nvPr>
        </p:nvSpPr>
        <p:spPr/>
        <p:txBody>
          <a:bodyPr/>
          <a:lstStyle/>
          <a:p>
            <a:r>
              <a:rPr lang="nl-NL" dirty="0"/>
              <a:t>Boerderijen</a:t>
            </a:r>
          </a:p>
        </p:txBody>
      </p:sp>
      <p:sp>
        <p:nvSpPr>
          <p:cNvPr id="3" name="Tijdelijke aanduiding voor inhoud 2">
            <a:extLst>
              <a:ext uri="{FF2B5EF4-FFF2-40B4-BE49-F238E27FC236}">
                <a16:creationId xmlns:a16="http://schemas.microsoft.com/office/drawing/2014/main" id="{987AF114-A958-F24D-AF8C-C95B6ED78598}"/>
              </a:ext>
            </a:extLst>
          </p:cNvPr>
          <p:cNvSpPr>
            <a:spLocks noGrp="1"/>
          </p:cNvSpPr>
          <p:nvPr>
            <p:ph idx="1"/>
          </p:nvPr>
        </p:nvSpPr>
        <p:spPr/>
        <p:txBody>
          <a:bodyPr>
            <a:normAutofit fontScale="92500" lnSpcReduction="20000"/>
          </a:bodyPr>
          <a:lstStyle/>
          <a:p>
            <a:r>
              <a:rPr lang="nl-NL" dirty="0"/>
              <a:t>Boerenerven zijn een belangrijk onderdeel van het (agrarische) cultuurlandschap. </a:t>
            </a:r>
          </a:p>
          <a:p>
            <a:r>
              <a:rPr lang="nl-NL" dirty="0"/>
              <a:t>Een agrarisch ensemble bevat ook de omliggende gronden</a:t>
            </a:r>
          </a:p>
          <a:p>
            <a:r>
              <a:rPr lang="nl-NL" dirty="0"/>
              <a:t>Ligging, vaak in het dorp </a:t>
            </a:r>
            <a:r>
              <a:rPr lang="nl-NL" dirty="0" err="1"/>
              <a:t>mn</a:t>
            </a:r>
            <a:r>
              <a:rPr lang="nl-NL" dirty="0"/>
              <a:t> in </a:t>
            </a:r>
            <a:r>
              <a:rPr lang="nl-NL" dirty="0" err="1"/>
              <a:t>Zd</a:t>
            </a:r>
            <a:r>
              <a:rPr lang="nl-NL" dirty="0"/>
              <a:t> Limburg; zichtbaarheid, relatie met een groter geheel, soms deel van een landgoed</a:t>
            </a:r>
          </a:p>
          <a:p>
            <a:r>
              <a:rPr lang="nl-NL" dirty="0"/>
              <a:t>De agrarische ensembles veranderen snel door schaalvergroting, specialisering en rationalisering. </a:t>
            </a:r>
          </a:p>
          <a:p>
            <a:r>
              <a:rPr lang="nl-NL" dirty="0"/>
              <a:t>Daardoor verandert ook de beleving van het cultuurlandschap.</a:t>
            </a:r>
          </a:p>
          <a:p>
            <a:r>
              <a:rPr lang="nl-NL" dirty="0"/>
              <a:t>Biedt ook kansen om de ruimtelijke kwaliteit van het agrarische ensemble en het landschap te versterken.</a:t>
            </a:r>
          </a:p>
          <a:p>
            <a:endParaRPr lang="nl-NL" dirty="0"/>
          </a:p>
        </p:txBody>
      </p:sp>
      <p:sp>
        <p:nvSpPr>
          <p:cNvPr id="4" name="Tijdelijke aanduiding voor datum 3">
            <a:extLst>
              <a:ext uri="{FF2B5EF4-FFF2-40B4-BE49-F238E27FC236}">
                <a16:creationId xmlns:a16="http://schemas.microsoft.com/office/drawing/2014/main" id="{0A0FD8A5-EF0E-1E42-919D-78DE737D858C}"/>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A39D9C3E-D5EB-B546-A957-C04524D2000F}"/>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1537815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59DBF-8D0D-A043-AA58-358608A47900}"/>
              </a:ext>
            </a:extLst>
          </p:cNvPr>
          <p:cNvSpPr>
            <a:spLocks noGrp="1"/>
          </p:cNvSpPr>
          <p:nvPr>
            <p:ph type="title"/>
          </p:nvPr>
        </p:nvSpPr>
        <p:spPr>
          <a:xfrm>
            <a:off x="628650" y="365126"/>
            <a:ext cx="8227674" cy="1325563"/>
          </a:xfrm>
        </p:spPr>
        <p:txBody>
          <a:bodyPr/>
          <a:lstStyle/>
          <a:p>
            <a:r>
              <a:rPr lang="nl-NL" dirty="0"/>
              <a:t>Vrijkomende Agrarische Bebouwing</a:t>
            </a:r>
          </a:p>
        </p:txBody>
      </p:sp>
      <p:sp>
        <p:nvSpPr>
          <p:cNvPr id="4" name="Tijdelijke aanduiding voor datum 3">
            <a:extLst>
              <a:ext uri="{FF2B5EF4-FFF2-40B4-BE49-F238E27FC236}">
                <a16:creationId xmlns:a16="http://schemas.microsoft.com/office/drawing/2014/main" id="{211A7AB6-DC20-D444-B15D-3972225C299E}"/>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55FDC36E-2B28-DC49-989B-38F54ED48C1B}"/>
              </a:ext>
            </a:extLst>
          </p:cNvPr>
          <p:cNvSpPr>
            <a:spLocks noGrp="1"/>
          </p:cNvSpPr>
          <p:nvPr>
            <p:ph type="ftr" sz="quarter" idx="11"/>
          </p:nvPr>
        </p:nvSpPr>
        <p:spPr/>
        <p:txBody>
          <a:bodyPr/>
          <a:lstStyle/>
          <a:p>
            <a:r>
              <a:rPr lang="nl-NL"/>
              <a:t>Boerderijstichting Limburg</a:t>
            </a:r>
          </a:p>
        </p:txBody>
      </p:sp>
      <p:pic>
        <p:nvPicPr>
          <p:cNvPr id="6" name="Tijdelijke aanduiding voor inhoud 3" descr="AchtersteKockerse2_IMG_0309.jpg">
            <a:extLst>
              <a:ext uri="{FF2B5EF4-FFF2-40B4-BE49-F238E27FC236}">
                <a16:creationId xmlns:a16="http://schemas.microsoft.com/office/drawing/2014/main" id="{76DF71B4-35B4-A34D-A269-CBF726FA787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671108" y="1825625"/>
            <a:ext cx="5801784" cy="4351338"/>
          </a:xfrm>
        </p:spPr>
      </p:pic>
    </p:spTree>
    <p:extLst>
      <p:ext uri="{BB962C8B-B14F-4D97-AF65-F5344CB8AC3E}">
        <p14:creationId xmlns:p14="http://schemas.microsoft.com/office/powerpoint/2010/main" val="74861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F3B9F-F206-684C-879E-C433C8AD49B7}"/>
              </a:ext>
            </a:extLst>
          </p:cNvPr>
          <p:cNvSpPr>
            <a:spLocks noGrp="1"/>
          </p:cNvSpPr>
          <p:nvPr>
            <p:ph type="ctrTitle"/>
          </p:nvPr>
        </p:nvSpPr>
        <p:spPr>
          <a:xfrm>
            <a:off x="685799" y="1440862"/>
            <a:ext cx="4595117" cy="2175641"/>
          </a:xfrm>
        </p:spPr>
        <p:txBody>
          <a:bodyPr>
            <a:normAutofit fontScale="90000"/>
          </a:bodyPr>
          <a:lstStyle/>
          <a:p>
            <a:r>
              <a:rPr lang="nl-NL" dirty="0"/>
              <a:t>Erfgoed en platteland in Limburg</a:t>
            </a:r>
          </a:p>
        </p:txBody>
      </p:sp>
      <p:sp>
        <p:nvSpPr>
          <p:cNvPr id="3" name="Ondertitel 2">
            <a:extLst>
              <a:ext uri="{FF2B5EF4-FFF2-40B4-BE49-F238E27FC236}">
                <a16:creationId xmlns:a16="http://schemas.microsoft.com/office/drawing/2014/main" id="{2B9BFE74-0025-9B47-8031-C0AA04F88898}"/>
              </a:ext>
            </a:extLst>
          </p:cNvPr>
          <p:cNvSpPr>
            <a:spLocks noGrp="1"/>
          </p:cNvSpPr>
          <p:nvPr>
            <p:ph type="subTitle" idx="1"/>
          </p:nvPr>
        </p:nvSpPr>
        <p:spPr>
          <a:xfrm>
            <a:off x="1001730" y="4033553"/>
            <a:ext cx="3963256" cy="1041881"/>
          </a:xfrm>
        </p:spPr>
        <p:txBody>
          <a:bodyPr>
            <a:normAutofit/>
          </a:bodyPr>
          <a:lstStyle/>
          <a:p>
            <a:r>
              <a:rPr lang="nl-NL" sz="3200" dirty="0"/>
              <a:t>Wat is er aan de hand op het platteland?</a:t>
            </a:r>
          </a:p>
        </p:txBody>
      </p:sp>
      <p:pic>
        <p:nvPicPr>
          <p:cNvPr id="5" name="Afbeelding 4">
            <a:extLst>
              <a:ext uri="{FF2B5EF4-FFF2-40B4-BE49-F238E27FC236}">
                <a16:creationId xmlns:a16="http://schemas.microsoft.com/office/drawing/2014/main" id="{92D589DC-D607-D741-8DBC-6CC90FB128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26373" y="308225"/>
            <a:ext cx="2617627" cy="1963220"/>
          </a:xfrm>
          <a:prstGeom prst="rect">
            <a:avLst/>
          </a:prstGeom>
        </p:spPr>
      </p:pic>
      <p:pic>
        <p:nvPicPr>
          <p:cNvPr id="7" name="Afbeelding 6">
            <a:extLst>
              <a:ext uri="{FF2B5EF4-FFF2-40B4-BE49-F238E27FC236}">
                <a16:creationId xmlns:a16="http://schemas.microsoft.com/office/drawing/2014/main" id="{FAC25F71-FB40-EC45-BE0A-799C245DA3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6373" y="2515840"/>
            <a:ext cx="2617627" cy="1963220"/>
          </a:xfrm>
          <a:prstGeom prst="rect">
            <a:avLst/>
          </a:prstGeom>
        </p:spPr>
      </p:pic>
      <p:pic>
        <p:nvPicPr>
          <p:cNvPr id="9" name="Afbeelding 8">
            <a:extLst>
              <a:ext uri="{FF2B5EF4-FFF2-40B4-BE49-F238E27FC236}">
                <a16:creationId xmlns:a16="http://schemas.microsoft.com/office/drawing/2014/main" id="{F1E9786C-93A6-9243-AC3A-5F7A4176B2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6372" y="4723455"/>
            <a:ext cx="2617627" cy="1963220"/>
          </a:xfrm>
          <a:prstGeom prst="rect">
            <a:avLst/>
          </a:prstGeom>
        </p:spPr>
      </p:pic>
      <p:sp>
        <p:nvSpPr>
          <p:cNvPr id="4" name="Tijdelijke aanduiding voor datum 3">
            <a:extLst>
              <a:ext uri="{FF2B5EF4-FFF2-40B4-BE49-F238E27FC236}">
                <a16:creationId xmlns:a16="http://schemas.microsoft.com/office/drawing/2014/main" id="{4EAFCEA0-2AD4-C84B-981C-F6A25F847143}"/>
              </a:ext>
            </a:extLst>
          </p:cNvPr>
          <p:cNvSpPr>
            <a:spLocks noGrp="1"/>
          </p:cNvSpPr>
          <p:nvPr>
            <p:ph type="dt" sz="half" idx="10"/>
          </p:nvPr>
        </p:nvSpPr>
        <p:spPr/>
        <p:txBody>
          <a:bodyPr/>
          <a:lstStyle/>
          <a:p>
            <a:r>
              <a:rPr lang="nl-NL"/>
              <a:t>16 februari 2019</a:t>
            </a:r>
          </a:p>
        </p:txBody>
      </p:sp>
      <p:sp>
        <p:nvSpPr>
          <p:cNvPr id="6" name="Tijdelijke aanduiding voor voettekst 5">
            <a:extLst>
              <a:ext uri="{FF2B5EF4-FFF2-40B4-BE49-F238E27FC236}">
                <a16:creationId xmlns:a16="http://schemas.microsoft.com/office/drawing/2014/main" id="{489953A2-0689-7741-B90D-58EB8EA2E21F}"/>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3785835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0920" y="838508"/>
            <a:ext cx="8797033" cy="5904067"/>
          </a:xfrm>
          <a:prstGeom prst="rect">
            <a:avLst/>
          </a:prstGeom>
          <a:blipFill>
            <a:blip r:embed="rId2" cstate="print"/>
            <a:stretch>
              <a:fillRect/>
            </a:stretch>
          </a:blipFill>
        </p:spPr>
        <p:txBody>
          <a:bodyPr wrap="square" lIns="0" tIns="0" rIns="0" bIns="0" rtlCol="0"/>
          <a:lstStyle/>
          <a:p>
            <a:endParaRPr/>
          </a:p>
        </p:txBody>
      </p:sp>
      <p:graphicFrame>
        <p:nvGraphicFramePr>
          <p:cNvPr id="3" name="object 3"/>
          <p:cNvGraphicFramePr>
            <a:graphicFrameLocks noGrp="1"/>
          </p:cNvGraphicFramePr>
          <p:nvPr/>
        </p:nvGraphicFramePr>
        <p:xfrm>
          <a:off x="5057013" y="1268806"/>
          <a:ext cx="3672840" cy="1199515"/>
        </p:xfrm>
        <a:graphic>
          <a:graphicData uri="http://schemas.openxmlformats.org/drawingml/2006/table">
            <a:tbl>
              <a:tblPr firstRow="1" bandRow="1">
                <a:tableStyleId>{2D5ABB26-0587-4C30-8999-92F81FD0307C}</a:tableStyleId>
              </a:tblPr>
              <a:tblGrid>
                <a:gridCol w="2689860">
                  <a:extLst>
                    <a:ext uri="{9D8B030D-6E8A-4147-A177-3AD203B41FA5}">
                      <a16:colId xmlns:a16="http://schemas.microsoft.com/office/drawing/2014/main" val="20000"/>
                    </a:ext>
                  </a:extLst>
                </a:gridCol>
                <a:gridCol w="982980">
                  <a:extLst>
                    <a:ext uri="{9D8B030D-6E8A-4147-A177-3AD203B41FA5}">
                      <a16:colId xmlns:a16="http://schemas.microsoft.com/office/drawing/2014/main" val="20001"/>
                    </a:ext>
                  </a:extLst>
                </a:gridCol>
              </a:tblGrid>
              <a:tr h="339090">
                <a:tc>
                  <a:txBody>
                    <a:bodyPr/>
                    <a:lstStyle/>
                    <a:p>
                      <a:pPr marL="111125">
                        <a:lnSpc>
                          <a:spcPct val="100000"/>
                        </a:lnSpc>
                        <a:spcBef>
                          <a:spcPts val="240"/>
                        </a:spcBef>
                      </a:pPr>
                      <a:r>
                        <a:rPr sz="1800" b="1" spc="-85" dirty="0">
                          <a:latin typeface="Trebuchet MS"/>
                          <a:cs typeface="Trebuchet MS"/>
                        </a:rPr>
                        <a:t>Aantal </a:t>
                      </a:r>
                      <a:r>
                        <a:rPr sz="1800" b="1" spc="-120" dirty="0">
                          <a:latin typeface="Trebuchet MS"/>
                          <a:cs typeface="Trebuchet MS"/>
                        </a:rPr>
                        <a:t>bedrijven</a:t>
                      </a:r>
                      <a:r>
                        <a:rPr sz="1800" b="1" spc="-270" dirty="0">
                          <a:latin typeface="Trebuchet MS"/>
                          <a:cs typeface="Trebuchet MS"/>
                        </a:rPr>
                        <a:t> </a:t>
                      </a:r>
                      <a:r>
                        <a:rPr sz="1800" b="1" spc="-150" dirty="0">
                          <a:latin typeface="Trebuchet MS"/>
                          <a:cs typeface="Trebuchet MS"/>
                        </a:rPr>
                        <a:t>2000:</a:t>
                      </a:r>
                      <a:endParaRPr sz="1800" dirty="0">
                        <a:latin typeface="Trebuchet MS"/>
                        <a:cs typeface="Trebuchet MS"/>
                      </a:endParaRPr>
                    </a:p>
                  </a:txBody>
                  <a:tcPr marL="0" marR="0" marT="30480" marB="0">
                    <a:lnL w="38100">
                      <a:solidFill>
                        <a:srgbClr val="C00000"/>
                      </a:solidFill>
                      <a:prstDash val="solid"/>
                    </a:lnL>
                    <a:lnT w="38100">
                      <a:solidFill>
                        <a:srgbClr val="C00000"/>
                      </a:solidFill>
                      <a:prstDash val="solid"/>
                    </a:lnT>
                  </a:tcPr>
                </a:tc>
                <a:tc>
                  <a:txBody>
                    <a:bodyPr/>
                    <a:lstStyle/>
                    <a:p>
                      <a:pPr marR="346710" algn="r">
                        <a:lnSpc>
                          <a:spcPct val="100000"/>
                        </a:lnSpc>
                        <a:spcBef>
                          <a:spcPts val="240"/>
                        </a:spcBef>
                      </a:pPr>
                      <a:r>
                        <a:rPr sz="1800" b="1" spc="-5" dirty="0">
                          <a:latin typeface="Trebuchet MS"/>
                          <a:cs typeface="Trebuchet MS"/>
                        </a:rPr>
                        <a:t>6942</a:t>
                      </a:r>
                      <a:endParaRPr sz="1800">
                        <a:latin typeface="Trebuchet MS"/>
                        <a:cs typeface="Trebuchet MS"/>
                      </a:endParaRPr>
                    </a:p>
                  </a:txBody>
                  <a:tcPr marL="0" marR="0" marT="30480" marB="0">
                    <a:lnR w="38100">
                      <a:solidFill>
                        <a:srgbClr val="C00000"/>
                      </a:solidFill>
                      <a:prstDash val="solid"/>
                    </a:lnR>
                    <a:lnT w="38100">
                      <a:solidFill>
                        <a:srgbClr val="C00000"/>
                      </a:solidFill>
                      <a:prstDash val="solid"/>
                    </a:lnT>
                  </a:tcPr>
                </a:tc>
                <a:extLst>
                  <a:ext uri="{0D108BD9-81ED-4DB2-BD59-A6C34878D82A}">
                    <a16:rowId xmlns:a16="http://schemas.microsoft.com/office/drawing/2014/main" val="10000"/>
                  </a:ext>
                </a:extLst>
              </a:tr>
              <a:tr h="274320">
                <a:tc>
                  <a:txBody>
                    <a:bodyPr/>
                    <a:lstStyle/>
                    <a:p>
                      <a:pPr marL="111125">
                        <a:lnSpc>
                          <a:spcPts val="1889"/>
                        </a:lnSpc>
                      </a:pPr>
                      <a:r>
                        <a:rPr sz="1800" b="1" spc="-85" dirty="0">
                          <a:latin typeface="Trebuchet MS"/>
                          <a:cs typeface="Trebuchet MS"/>
                        </a:rPr>
                        <a:t>Aantal </a:t>
                      </a:r>
                      <a:r>
                        <a:rPr sz="1800" b="1" spc="-120" dirty="0">
                          <a:latin typeface="Trebuchet MS"/>
                          <a:cs typeface="Trebuchet MS"/>
                        </a:rPr>
                        <a:t>bedrijven</a:t>
                      </a:r>
                      <a:r>
                        <a:rPr sz="1800" b="1" spc="-270" dirty="0">
                          <a:latin typeface="Trebuchet MS"/>
                          <a:cs typeface="Trebuchet MS"/>
                        </a:rPr>
                        <a:t> </a:t>
                      </a:r>
                      <a:r>
                        <a:rPr sz="1800" b="1" spc="-150" dirty="0">
                          <a:latin typeface="Trebuchet MS"/>
                          <a:cs typeface="Trebuchet MS"/>
                        </a:rPr>
                        <a:t>2017:</a:t>
                      </a:r>
                      <a:endParaRPr sz="1800">
                        <a:latin typeface="Trebuchet MS"/>
                        <a:cs typeface="Trebuchet MS"/>
                      </a:endParaRPr>
                    </a:p>
                  </a:txBody>
                  <a:tcPr marL="0" marR="0" marT="0" marB="0">
                    <a:lnL w="38100">
                      <a:solidFill>
                        <a:srgbClr val="C00000"/>
                      </a:solidFill>
                      <a:prstDash val="solid"/>
                    </a:lnL>
                  </a:tcPr>
                </a:tc>
                <a:tc>
                  <a:txBody>
                    <a:bodyPr/>
                    <a:lstStyle/>
                    <a:p>
                      <a:pPr marR="346710" algn="r">
                        <a:lnSpc>
                          <a:spcPts val="1889"/>
                        </a:lnSpc>
                      </a:pPr>
                      <a:r>
                        <a:rPr sz="1800" b="1" spc="-5" dirty="0">
                          <a:latin typeface="Trebuchet MS"/>
                          <a:cs typeface="Trebuchet MS"/>
                        </a:rPr>
                        <a:t>3854</a:t>
                      </a:r>
                      <a:endParaRPr sz="1800">
                        <a:latin typeface="Trebuchet MS"/>
                        <a:cs typeface="Trebuchet MS"/>
                      </a:endParaRPr>
                    </a:p>
                  </a:txBody>
                  <a:tcPr marL="0" marR="0" marT="0" marB="0">
                    <a:lnR w="38100">
                      <a:solidFill>
                        <a:srgbClr val="C00000"/>
                      </a:solidFill>
                      <a:prstDash val="solid"/>
                    </a:lnR>
                  </a:tcPr>
                </a:tc>
                <a:extLst>
                  <a:ext uri="{0D108BD9-81ED-4DB2-BD59-A6C34878D82A}">
                    <a16:rowId xmlns:a16="http://schemas.microsoft.com/office/drawing/2014/main" val="10001"/>
                  </a:ext>
                </a:extLst>
              </a:tr>
              <a:tr h="274320">
                <a:tc>
                  <a:txBody>
                    <a:bodyPr/>
                    <a:lstStyle/>
                    <a:p>
                      <a:pPr marL="111125">
                        <a:lnSpc>
                          <a:spcPts val="1889"/>
                        </a:lnSpc>
                      </a:pPr>
                      <a:r>
                        <a:rPr sz="1800" b="1" spc="-95" dirty="0">
                          <a:latin typeface="Trebuchet MS"/>
                          <a:cs typeface="Trebuchet MS"/>
                        </a:rPr>
                        <a:t>Stoppers </a:t>
                      </a:r>
                      <a:r>
                        <a:rPr sz="1800" b="1" spc="-145" dirty="0">
                          <a:latin typeface="Trebuchet MS"/>
                          <a:cs typeface="Trebuchet MS"/>
                        </a:rPr>
                        <a:t>2000 </a:t>
                      </a:r>
                      <a:r>
                        <a:rPr sz="1800" b="1" spc="-110" dirty="0">
                          <a:latin typeface="Trebuchet MS"/>
                          <a:cs typeface="Trebuchet MS"/>
                        </a:rPr>
                        <a:t>-</a:t>
                      </a:r>
                      <a:r>
                        <a:rPr sz="1800" b="1" spc="-204" dirty="0">
                          <a:latin typeface="Trebuchet MS"/>
                          <a:cs typeface="Trebuchet MS"/>
                        </a:rPr>
                        <a:t> </a:t>
                      </a:r>
                      <a:r>
                        <a:rPr sz="1800" b="1" spc="-150" dirty="0">
                          <a:latin typeface="Trebuchet MS"/>
                          <a:cs typeface="Trebuchet MS"/>
                        </a:rPr>
                        <a:t>2017:</a:t>
                      </a:r>
                      <a:endParaRPr sz="1800">
                        <a:latin typeface="Trebuchet MS"/>
                        <a:cs typeface="Trebuchet MS"/>
                      </a:endParaRPr>
                    </a:p>
                  </a:txBody>
                  <a:tcPr marL="0" marR="0" marT="0" marB="0">
                    <a:lnL w="38100">
                      <a:solidFill>
                        <a:srgbClr val="C00000"/>
                      </a:solidFill>
                      <a:prstDash val="solid"/>
                    </a:lnL>
                  </a:tcPr>
                </a:tc>
                <a:tc>
                  <a:txBody>
                    <a:bodyPr/>
                    <a:lstStyle/>
                    <a:p>
                      <a:pPr marR="300355" algn="r">
                        <a:lnSpc>
                          <a:spcPts val="1889"/>
                        </a:lnSpc>
                      </a:pPr>
                      <a:r>
                        <a:rPr sz="1800" b="1" spc="-160" dirty="0">
                          <a:latin typeface="Trebuchet MS"/>
                          <a:cs typeface="Trebuchet MS"/>
                        </a:rPr>
                        <a:t>44,5</a:t>
                      </a:r>
                      <a:r>
                        <a:rPr sz="1800" b="1" spc="-220" dirty="0">
                          <a:latin typeface="Trebuchet MS"/>
                          <a:cs typeface="Trebuchet MS"/>
                        </a:rPr>
                        <a:t> </a:t>
                      </a:r>
                      <a:r>
                        <a:rPr sz="1800" b="1" spc="80" dirty="0">
                          <a:latin typeface="Trebuchet MS"/>
                          <a:cs typeface="Trebuchet MS"/>
                        </a:rPr>
                        <a:t>%</a:t>
                      </a:r>
                      <a:endParaRPr sz="1800">
                        <a:latin typeface="Trebuchet MS"/>
                        <a:cs typeface="Trebuchet MS"/>
                      </a:endParaRPr>
                    </a:p>
                  </a:txBody>
                  <a:tcPr marL="0" marR="0" marT="0" marB="0">
                    <a:lnR w="38100">
                      <a:solidFill>
                        <a:srgbClr val="C00000"/>
                      </a:solidFill>
                      <a:prstDash val="solid"/>
                    </a:lnR>
                  </a:tcPr>
                </a:tc>
                <a:extLst>
                  <a:ext uri="{0D108BD9-81ED-4DB2-BD59-A6C34878D82A}">
                    <a16:rowId xmlns:a16="http://schemas.microsoft.com/office/drawing/2014/main" val="10002"/>
                  </a:ext>
                </a:extLst>
              </a:tr>
              <a:tr h="311785">
                <a:tc>
                  <a:txBody>
                    <a:bodyPr/>
                    <a:lstStyle/>
                    <a:p>
                      <a:pPr marL="111125">
                        <a:lnSpc>
                          <a:spcPts val="1889"/>
                        </a:lnSpc>
                      </a:pPr>
                      <a:r>
                        <a:rPr sz="1800" b="1" spc="-100" dirty="0">
                          <a:latin typeface="Trebuchet MS"/>
                          <a:cs typeface="Trebuchet MS"/>
                        </a:rPr>
                        <a:t>Gemiddelde afname </a:t>
                      </a:r>
                      <a:r>
                        <a:rPr sz="1800" b="1" spc="-75" dirty="0">
                          <a:latin typeface="Trebuchet MS"/>
                          <a:cs typeface="Trebuchet MS"/>
                        </a:rPr>
                        <a:t>à</a:t>
                      </a:r>
                      <a:r>
                        <a:rPr sz="1800" b="1" spc="-295" dirty="0">
                          <a:latin typeface="Trebuchet MS"/>
                          <a:cs typeface="Trebuchet MS"/>
                        </a:rPr>
                        <a:t> </a:t>
                      </a:r>
                      <a:r>
                        <a:rPr sz="1800" b="1" spc="-135" dirty="0">
                          <a:latin typeface="Trebuchet MS"/>
                          <a:cs typeface="Trebuchet MS"/>
                        </a:rPr>
                        <a:t>jaar:</a:t>
                      </a:r>
                      <a:endParaRPr sz="1800" dirty="0">
                        <a:latin typeface="Trebuchet MS"/>
                        <a:cs typeface="Trebuchet MS"/>
                      </a:endParaRPr>
                    </a:p>
                  </a:txBody>
                  <a:tcPr marL="0" marR="0" marT="0" marB="0">
                    <a:lnL w="38100">
                      <a:solidFill>
                        <a:srgbClr val="C00000"/>
                      </a:solidFill>
                      <a:prstDash val="solid"/>
                    </a:lnL>
                    <a:lnB w="38100">
                      <a:solidFill>
                        <a:srgbClr val="C00000"/>
                      </a:solidFill>
                      <a:prstDash val="solid"/>
                    </a:lnB>
                  </a:tcPr>
                </a:tc>
                <a:tc>
                  <a:txBody>
                    <a:bodyPr/>
                    <a:lstStyle/>
                    <a:p>
                      <a:pPr marR="318770" algn="r">
                        <a:lnSpc>
                          <a:spcPts val="1889"/>
                        </a:lnSpc>
                      </a:pPr>
                      <a:r>
                        <a:rPr sz="1800" b="1" spc="-165" dirty="0">
                          <a:latin typeface="Trebuchet MS"/>
                          <a:cs typeface="Trebuchet MS"/>
                        </a:rPr>
                        <a:t>2,6</a:t>
                      </a:r>
                      <a:r>
                        <a:rPr sz="1800" b="1" spc="-225" dirty="0">
                          <a:latin typeface="Trebuchet MS"/>
                          <a:cs typeface="Trebuchet MS"/>
                        </a:rPr>
                        <a:t> </a:t>
                      </a:r>
                      <a:r>
                        <a:rPr sz="1800" b="1" spc="80" dirty="0">
                          <a:latin typeface="Trebuchet MS"/>
                          <a:cs typeface="Trebuchet MS"/>
                        </a:rPr>
                        <a:t>%</a:t>
                      </a:r>
                      <a:endParaRPr sz="1800" dirty="0">
                        <a:latin typeface="Trebuchet MS"/>
                        <a:cs typeface="Trebuchet MS"/>
                      </a:endParaRPr>
                    </a:p>
                  </a:txBody>
                  <a:tcPr marL="0" marR="0" marT="0" marB="0">
                    <a:lnR w="38100">
                      <a:solidFill>
                        <a:srgbClr val="C00000"/>
                      </a:solidFill>
                      <a:prstDash val="solid"/>
                    </a:lnR>
                    <a:lnB w="38100">
                      <a:solidFill>
                        <a:srgbClr val="C00000"/>
                      </a:solidFill>
                      <a:prstDash val="soli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42483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rapport.tiff"/>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0"/>
            <a:ext cx="3499487" cy="6858000"/>
          </a:xfrm>
          <a:prstGeom prst="rect">
            <a:avLst/>
          </a:prstGeom>
        </p:spPr>
      </p:pic>
      <p:sp>
        <p:nvSpPr>
          <p:cNvPr id="2" name="Titel 1"/>
          <p:cNvSpPr>
            <a:spLocks noGrp="1"/>
          </p:cNvSpPr>
          <p:nvPr>
            <p:ph type="title"/>
          </p:nvPr>
        </p:nvSpPr>
        <p:spPr/>
        <p:txBody>
          <a:bodyPr/>
          <a:lstStyle/>
          <a:p>
            <a:r>
              <a:rPr lang="nl-NL" dirty="0"/>
              <a:t>Veranderingen landbouw</a:t>
            </a:r>
          </a:p>
        </p:txBody>
      </p:sp>
      <p:sp>
        <p:nvSpPr>
          <p:cNvPr id="3" name="Tijdelijke aanduiding voor inhoud 2"/>
          <p:cNvSpPr>
            <a:spLocks noGrp="1"/>
          </p:cNvSpPr>
          <p:nvPr>
            <p:ph idx="1"/>
          </p:nvPr>
        </p:nvSpPr>
        <p:spPr>
          <a:xfrm>
            <a:off x="457200" y="1600200"/>
            <a:ext cx="8229600" cy="5007937"/>
          </a:xfrm>
        </p:spPr>
        <p:txBody>
          <a:bodyPr>
            <a:normAutofit fontScale="92500" lnSpcReduction="20000"/>
          </a:bodyPr>
          <a:lstStyle/>
          <a:p>
            <a:pPr marL="0" indent="0">
              <a:buNone/>
            </a:pPr>
            <a:r>
              <a:rPr lang="nl-NL" b="1" dirty="0"/>
              <a:t>Leegstand boerderijen (woning en bijgebouwen) </a:t>
            </a:r>
          </a:p>
          <a:p>
            <a:pPr marL="0" indent="0">
              <a:buNone/>
            </a:pPr>
            <a:endParaRPr lang="nl-NL" b="1" dirty="0"/>
          </a:p>
          <a:p>
            <a:pPr marL="0" indent="0">
              <a:buNone/>
            </a:pPr>
            <a:r>
              <a:rPr lang="nl-NL" b="1" dirty="0"/>
              <a:t>Aantal boerderijen </a:t>
            </a:r>
            <a:r>
              <a:rPr lang="nl-NL" dirty="0"/>
              <a:t>nb zonder glastuinbouw</a:t>
            </a:r>
          </a:p>
          <a:p>
            <a:pPr marL="0" indent="0">
              <a:buNone/>
            </a:pPr>
            <a:r>
              <a:rPr lang="nl-NL" b="1" dirty="0"/>
              <a:t>							</a:t>
            </a:r>
            <a:r>
              <a:rPr lang="nl-NL" sz="2400" b="1" dirty="0"/>
              <a:t>2000 			2012 			2030 	</a:t>
            </a:r>
            <a:endParaRPr lang="nl-NL" sz="2400" dirty="0"/>
          </a:p>
          <a:p>
            <a:pPr marL="0" indent="0">
              <a:buNone/>
            </a:pPr>
            <a:r>
              <a:rPr lang="nl-NL" sz="2400" dirty="0"/>
              <a:t>			</a:t>
            </a:r>
            <a:r>
              <a:rPr lang="nl-NL" sz="2400" b="1" dirty="0"/>
              <a:t>Limburg</a:t>
            </a:r>
            <a:r>
              <a:rPr lang="nl-NL" sz="2400" dirty="0"/>
              <a:t>		6.096 			4.248 			2.700	 			</a:t>
            </a:r>
            <a:r>
              <a:rPr lang="nl-NL" sz="2400" b="1" dirty="0"/>
              <a:t>Nederland</a:t>
            </a:r>
            <a:r>
              <a:rPr lang="nl-NL" sz="2400" dirty="0"/>
              <a:t> 		86.319 			63.711 			43.440			</a:t>
            </a:r>
          </a:p>
          <a:p>
            <a:pPr marL="0" indent="0">
              <a:buNone/>
            </a:pPr>
            <a:r>
              <a:rPr lang="nl-NL" sz="2400" dirty="0"/>
              <a:t>		</a:t>
            </a:r>
            <a:r>
              <a:rPr lang="nl-NL" sz="2400" b="1" dirty="0"/>
              <a:t>in %</a:t>
            </a:r>
          </a:p>
          <a:p>
            <a:pPr marL="0" indent="0">
              <a:buNone/>
            </a:pPr>
            <a:r>
              <a:rPr lang="nl-NL" sz="2400" dirty="0"/>
              <a:t>			</a:t>
            </a:r>
            <a:r>
              <a:rPr lang="nl-NL" sz="2400" b="1" dirty="0"/>
              <a:t>Limburg</a:t>
            </a:r>
            <a:r>
              <a:rPr lang="nl-NL" sz="2400" dirty="0"/>
              <a:t>						30%			36%</a:t>
            </a:r>
          </a:p>
          <a:p>
            <a:pPr marL="0" indent="0">
              <a:buNone/>
            </a:pPr>
            <a:r>
              <a:rPr lang="nl-NL" sz="2400" dirty="0"/>
              <a:t>			</a:t>
            </a:r>
            <a:r>
              <a:rPr lang="nl-NL" sz="2400" b="1" dirty="0"/>
              <a:t>Nederland</a:t>
            </a:r>
            <a:r>
              <a:rPr lang="nl-NL" sz="2400" dirty="0"/>
              <a:t>						26%			32%</a:t>
            </a:r>
          </a:p>
          <a:p>
            <a:pPr marL="0" indent="0">
              <a:buNone/>
            </a:pPr>
            <a:r>
              <a:rPr lang="nl-NL" sz="3000" b="1" dirty="0"/>
              <a:t>					</a:t>
            </a:r>
            <a:r>
              <a:rPr lang="nl-NL" sz="3900" b="1" dirty="0"/>
              <a:t>Leegstand = verval</a:t>
            </a:r>
          </a:p>
          <a:p>
            <a:pPr marL="0" indent="0">
              <a:buNone/>
            </a:pPr>
            <a:r>
              <a:rPr lang="nl-NL" sz="2400" dirty="0"/>
              <a:t>					Leegstand boerderij groter dan van kantoren					</a:t>
            </a:r>
            <a:endParaRPr lang="nl-NL" sz="2400" b="1" dirty="0"/>
          </a:p>
          <a:p>
            <a:pPr marL="0" indent="0">
              <a:buNone/>
            </a:pPr>
            <a:endParaRPr lang="nl-NL" sz="2400" dirty="0"/>
          </a:p>
        </p:txBody>
      </p:sp>
    </p:spTree>
    <p:extLst>
      <p:ext uri="{BB962C8B-B14F-4D97-AF65-F5344CB8AC3E}">
        <p14:creationId xmlns:p14="http://schemas.microsoft.com/office/powerpoint/2010/main" val="4099251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ep 37">
            <a:extLst>
              <a:ext uri="{FF2B5EF4-FFF2-40B4-BE49-F238E27FC236}">
                <a16:creationId xmlns:a16="http://schemas.microsoft.com/office/drawing/2014/main" id="{4C97384C-39AF-2749-ACBA-04BC78E41119}"/>
              </a:ext>
            </a:extLst>
          </p:cNvPr>
          <p:cNvGrpSpPr/>
          <p:nvPr/>
        </p:nvGrpSpPr>
        <p:grpSpPr>
          <a:xfrm>
            <a:off x="1744255" y="338445"/>
            <a:ext cx="6362700" cy="6362701"/>
            <a:chOff x="856488" y="240791"/>
            <a:chExt cx="6362700" cy="6362701"/>
          </a:xfrm>
        </p:grpSpPr>
        <p:sp>
          <p:nvSpPr>
            <p:cNvPr id="2" name="object 2"/>
            <p:cNvSpPr/>
            <p:nvPr/>
          </p:nvSpPr>
          <p:spPr>
            <a:xfrm>
              <a:off x="856488" y="240791"/>
              <a:ext cx="6362700" cy="63626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p:nvPr/>
          </p:nvSpPr>
          <p:spPr>
            <a:xfrm>
              <a:off x="3108960" y="481583"/>
              <a:ext cx="1888236" cy="880872"/>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898944" y="263817"/>
              <a:ext cx="6276936" cy="62738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txBox="1"/>
            <p:nvPr/>
          </p:nvSpPr>
          <p:spPr>
            <a:xfrm>
              <a:off x="3244088" y="479577"/>
              <a:ext cx="1616710" cy="553085"/>
            </a:xfrm>
            <a:prstGeom prst="rect">
              <a:avLst/>
            </a:prstGeom>
          </p:spPr>
          <p:txBody>
            <a:bodyPr vert="horz" wrap="square" lIns="0" tIns="53975" rIns="0" bIns="0" rtlCol="0">
              <a:spAutoFit/>
            </a:bodyPr>
            <a:lstStyle/>
            <a:p>
              <a:pPr marL="12700" indent="264795">
                <a:lnSpc>
                  <a:spcPct val="100000"/>
                </a:lnSpc>
                <a:spcBef>
                  <a:spcPts val="425"/>
                </a:spcBef>
              </a:pPr>
              <a:r>
                <a:rPr sz="1000" spc="-30" dirty="0">
                  <a:solidFill>
                    <a:srgbClr val="FFFFFF"/>
                  </a:solidFill>
                  <a:latin typeface="Arial"/>
                  <a:cs typeface="Arial"/>
                </a:rPr>
                <a:t>vrijetijdseconomie</a:t>
              </a:r>
              <a:r>
                <a:rPr sz="1000" spc="-25" dirty="0">
                  <a:solidFill>
                    <a:srgbClr val="FFFFFF"/>
                  </a:solidFill>
                  <a:latin typeface="Arial"/>
                  <a:cs typeface="Arial"/>
                </a:rPr>
                <a:t> </a:t>
              </a:r>
              <a:r>
                <a:rPr sz="1000" spc="105" dirty="0">
                  <a:solidFill>
                    <a:srgbClr val="FFFFFF"/>
                  </a:solidFill>
                  <a:latin typeface="Arial"/>
                  <a:cs typeface="Arial"/>
                </a:rPr>
                <a:t>/</a:t>
              </a:r>
              <a:endParaRPr sz="1000">
                <a:latin typeface="Arial"/>
                <a:cs typeface="Arial"/>
              </a:endParaRPr>
            </a:p>
            <a:p>
              <a:pPr marL="12700" marR="5080" algn="ctr">
                <a:lnSpc>
                  <a:spcPts val="1100"/>
                </a:lnSpc>
                <a:spcBef>
                  <a:spcPts val="440"/>
                </a:spcBef>
              </a:pPr>
              <a:r>
                <a:rPr sz="1000" spc="-30" dirty="0">
                  <a:solidFill>
                    <a:srgbClr val="FFFFFF"/>
                  </a:solidFill>
                  <a:latin typeface="Arial"/>
                  <a:cs typeface="Arial"/>
                </a:rPr>
                <a:t>verbetering </a:t>
              </a:r>
              <a:r>
                <a:rPr sz="1000" spc="-10" dirty="0">
                  <a:solidFill>
                    <a:srgbClr val="FFFFFF"/>
                  </a:solidFill>
                  <a:latin typeface="Arial"/>
                  <a:cs typeface="Arial"/>
                </a:rPr>
                <a:t>kwaliteit </a:t>
              </a:r>
              <a:r>
                <a:rPr sz="1000" spc="-30" dirty="0">
                  <a:solidFill>
                    <a:srgbClr val="FFFFFF"/>
                  </a:solidFill>
                  <a:latin typeface="Arial"/>
                  <a:cs typeface="Arial"/>
                </a:rPr>
                <a:t>woon-</a:t>
              </a:r>
              <a:r>
                <a:rPr sz="1000" spc="-125" dirty="0">
                  <a:solidFill>
                    <a:srgbClr val="FFFFFF"/>
                  </a:solidFill>
                  <a:latin typeface="Arial"/>
                  <a:cs typeface="Arial"/>
                </a:rPr>
                <a:t> </a:t>
              </a:r>
              <a:r>
                <a:rPr sz="1000" spc="-50" dirty="0">
                  <a:solidFill>
                    <a:srgbClr val="FFFFFF"/>
                  </a:solidFill>
                  <a:latin typeface="Arial"/>
                  <a:cs typeface="Arial"/>
                </a:rPr>
                <a:t>en  </a:t>
              </a:r>
              <a:r>
                <a:rPr sz="1000" spc="-45" dirty="0">
                  <a:solidFill>
                    <a:srgbClr val="FFFFFF"/>
                  </a:solidFill>
                  <a:latin typeface="Arial"/>
                  <a:cs typeface="Arial"/>
                </a:rPr>
                <a:t>leefomgeving</a:t>
              </a:r>
              <a:endParaRPr sz="1000">
                <a:latin typeface="Arial"/>
                <a:cs typeface="Arial"/>
              </a:endParaRPr>
            </a:p>
          </p:txBody>
        </p:sp>
        <p:sp>
          <p:nvSpPr>
            <p:cNvPr id="6" name="object 6"/>
            <p:cNvSpPr/>
            <p:nvPr/>
          </p:nvSpPr>
          <p:spPr>
            <a:xfrm>
              <a:off x="1298447" y="1182624"/>
              <a:ext cx="5420867" cy="542086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3215639" y="1505711"/>
              <a:ext cx="1642872" cy="687324"/>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8"/>
            <p:cNvSpPr/>
            <p:nvPr/>
          </p:nvSpPr>
          <p:spPr>
            <a:xfrm>
              <a:off x="1340229" y="1196339"/>
              <a:ext cx="5335397" cy="533400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9"/>
            <p:cNvSpPr txBox="1"/>
            <p:nvPr/>
          </p:nvSpPr>
          <p:spPr>
            <a:xfrm>
              <a:off x="3322446" y="1545717"/>
              <a:ext cx="1370965" cy="309700"/>
            </a:xfrm>
            <a:prstGeom prst="rect">
              <a:avLst/>
            </a:prstGeom>
          </p:spPr>
          <p:txBody>
            <a:bodyPr vert="horz" wrap="square" lIns="0" tIns="27305" rIns="0" bIns="0" rtlCol="0">
              <a:spAutoFit/>
            </a:bodyPr>
            <a:lstStyle/>
            <a:p>
              <a:pPr marL="12065" marR="5080" algn="ctr">
                <a:lnSpc>
                  <a:spcPts val="1100"/>
                </a:lnSpc>
                <a:spcBef>
                  <a:spcPts val="215"/>
                </a:spcBef>
              </a:pPr>
              <a:r>
                <a:rPr sz="1000" spc="-35" dirty="0">
                  <a:solidFill>
                    <a:srgbClr val="FFFFFF"/>
                  </a:solidFill>
                  <a:latin typeface="Arial"/>
                  <a:cs typeface="Arial"/>
                </a:rPr>
                <a:t>realisatie nieuwe </a:t>
              </a:r>
              <a:r>
                <a:rPr sz="1000" spc="-20" dirty="0">
                  <a:solidFill>
                    <a:srgbClr val="FFFFFF"/>
                  </a:solidFill>
                  <a:latin typeface="Arial"/>
                  <a:cs typeface="Arial"/>
                </a:rPr>
                <a:t>natuur,  </a:t>
              </a:r>
              <a:r>
                <a:rPr sz="1000" spc="-30" dirty="0" err="1">
                  <a:solidFill>
                    <a:srgbClr val="FFFFFF"/>
                  </a:solidFill>
                  <a:latin typeface="Arial"/>
                  <a:cs typeface="Arial"/>
                </a:rPr>
                <a:t>klimaatadaptatie</a:t>
              </a:r>
              <a:r>
                <a:rPr sz="1000" spc="-30" dirty="0">
                  <a:solidFill>
                    <a:srgbClr val="FFFFFF"/>
                  </a:solidFill>
                  <a:latin typeface="Arial"/>
                  <a:cs typeface="Arial"/>
                </a:rPr>
                <a:t>,</a:t>
              </a:r>
              <a:endParaRPr sz="1000" dirty="0">
                <a:latin typeface="Arial"/>
                <a:cs typeface="Arial"/>
              </a:endParaRPr>
            </a:p>
          </p:txBody>
        </p:sp>
        <p:sp>
          <p:nvSpPr>
            <p:cNvPr id="10" name="object 10"/>
            <p:cNvSpPr/>
            <p:nvPr/>
          </p:nvSpPr>
          <p:spPr>
            <a:xfrm>
              <a:off x="1769364" y="2124455"/>
              <a:ext cx="4479036" cy="4479036"/>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 name="object 11"/>
            <p:cNvSpPr/>
            <p:nvPr/>
          </p:nvSpPr>
          <p:spPr>
            <a:xfrm>
              <a:off x="2953511" y="2441448"/>
              <a:ext cx="2142743" cy="687324"/>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 name="object 12"/>
            <p:cNvSpPr/>
            <p:nvPr/>
          </p:nvSpPr>
          <p:spPr>
            <a:xfrm>
              <a:off x="1811654" y="2156117"/>
              <a:ext cx="4393819" cy="438150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 name="object 13"/>
            <p:cNvSpPr txBox="1"/>
            <p:nvPr/>
          </p:nvSpPr>
          <p:spPr>
            <a:xfrm>
              <a:off x="3059938" y="2438552"/>
              <a:ext cx="1899285" cy="553085"/>
            </a:xfrm>
            <a:prstGeom prst="rect">
              <a:avLst/>
            </a:prstGeom>
          </p:spPr>
          <p:txBody>
            <a:bodyPr vert="horz" wrap="square" lIns="0" tIns="53975" rIns="0" bIns="0" rtlCol="0">
              <a:spAutoFit/>
            </a:bodyPr>
            <a:lstStyle/>
            <a:p>
              <a:pPr marL="12700" indent="241935">
                <a:lnSpc>
                  <a:spcPct val="100000"/>
                </a:lnSpc>
                <a:spcBef>
                  <a:spcPts val="425"/>
                </a:spcBef>
              </a:pPr>
              <a:r>
                <a:rPr sz="1000" spc="-45" dirty="0">
                  <a:solidFill>
                    <a:srgbClr val="FFFFFF"/>
                  </a:solidFill>
                  <a:latin typeface="Arial"/>
                  <a:cs typeface="Arial"/>
                </a:rPr>
                <a:t>werkgelegenheid</a:t>
              </a:r>
              <a:r>
                <a:rPr sz="1000" spc="-50" dirty="0">
                  <a:solidFill>
                    <a:srgbClr val="FFFFFF"/>
                  </a:solidFill>
                  <a:latin typeface="Arial"/>
                  <a:cs typeface="Arial"/>
                </a:rPr>
                <a:t> sanering,</a:t>
              </a:r>
              <a:endParaRPr sz="1000">
                <a:latin typeface="Arial"/>
                <a:cs typeface="Arial"/>
              </a:endParaRPr>
            </a:p>
            <a:p>
              <a:pPr marL="12700" marR="5080" algn="ctr">
                <a:lnSpc>
                  <a:spcPts val="1100"/>
                </a:lnSpc>
                <a:spcBef>
                  <a:spcPts val="440"/>
                </a:spcBef>
              </a:pPr>
              <a:r>
                <a:rPr sz="1000" spc="-35" dirty="0">
                  <a:solidFill>
                    <a:srgbClr val="FFFFFF"/>
                  </a:solidFill>
                  <a:latin typeface="Arial"/>
                  <a:cs typeface="Arial"/>
                </a:rPr>
                <a:t>kringloopdenken: sloopmateriaal</a:t>
              </a:r>
              <a:r>
                <a:rPr sz="1000" spc="-80" dirty="0">
                  <a:solidFill>
                    <a:srgbClr val="FFFFFF"/>
                  </a:solidFill>
                  <a:latin typeface="Arial"/>
                  <a:cs typeface="Arial"/>
                </a:rPr>
                <a:t> </a:t>
              </a:r>
              <a:r>
                <a:rPr sz="1000" spc="-65" dirty="0">
                  <a:solidFill>
                    <a:srgbClr val="FFFFFF"/>
                  </a:solidFill>
                  <a:latin typeface="Arial"/>
                  <a:cs typeface="Arial"/>
                </a:rPr>
                <a:t>als  </a:t>
              </a:r>
              <a:r>
                <a:rPr sz="1000" spc="-30" dirty="0">
                  <a:solidFill>
                    <a:srgbClr val="FFFFFF"/>
                  </a:solidFill>
                  <a:latin typeface="Arial"/>
                  <a:cs typeface="Arial"/>
                </a:rPr>
                <a:t>grondstof voor</a:t>
              </a:r>
              <a:r>
                <a:rPr sz="1000" spc="-75" dirty="0">
                  <a:solidFill>
                    <a:srgbClr val="FFFFFF"/>
                  </a:solidFill>
                  <a:latin typeface="Arial"/>
                  <a:cs typeface="Arial"/>
                </a:rPr>
                <a:t> </a:t>
              </a:r>
              <a:r>
                <a:rPr sz="1000" spc="-30" dirty="0">
                  <a:solidFill>
                    <a:srgbClr val="FFFFFF"/>
                  </a:solidFill>
                  <a:latin typeface="Arial"/>
                  <a:cs typeface="Arial"/>
                </a:rPr>
                <a:t>nieuwbouw</a:t>
              </a:r>
              <a:endParaRPr sz="1000">
                <a:latin typeface="Arial"/>
                <a:cs typeface="Arial"/>
              </a:endParaRPr>
            </a:p>
          </p:txBody>
        </p:sp>
        <p:sp>
          <p:nvSpPr>
            <p:cNvPr id="14" name="object 14"/>
            <p:cNvSpPr/>
            <p:nvPr/>
          </p:nvSpPr>
          <p:spPr>
            <a:xfrm>
              <a:off x="2240279" y="3066288"/>
              <a:ext cx="3537204" cy="3537204"/>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3092195" y="3337559"/>
              <a:ext cx="1868424" cy="772668"/>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2282444" y="3085338"/>
              <a:ext cx="3452241" cy="3452279"/>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txBox="1"/>
            <p:nvPr/>
          </p:nvSpPr>
          <p:spPr>
            <a:xfrm>
              <a:off x="3198367" y="3376929"/>
              <a:ext cx="1621790" cy="596900"/>
            </a:xfrm>
            <a:prstGeom prst="rect">
              <a:avLst/>
            </a:prstGeom>
          </p:spPr>
          <p:txBody>
            <a:bodyPr vert="horz" wrap="square" lIns="0" tIns="24765" rIns="0" bIns="0" rtlCol="0">
              <a:spAutoFit/>
            </a:bodyPr>
            <a:lstStyle/>
            <a:p>
              <a:pPr marL="12700" marR="5080" indent="-2540" algn="ctr">
                <a:lnSpc>
                  <a:spcPct val="91700"/>
                </a:lnSpc>
                <a:spcBef>
                  <a:spcPts val="195"/>
                </a:spcBef>
              </a:pPr>
              <a:r>
                <a:rPr sz="1000" spc="-35" dirty="0">
                  <a:solidFill>
                    <a:srgbClr val="FFFFFF"/>
                  </a:solidFill>
                  <a:latin typeface="Arial"/>
                  <a:cs typeface="Arial"/>
                </a:rPr>
                <a:t>impuls </a:t>
              </a:r>
              <a:r>
                <a:rPr sz="1000" spc="-30" dirty="0">
                  <a:solidFill>
                    <a:srgbClr val="FFFFFF"/>
                  </a:solidFill>
                  <a:latin typeface="Arial"/>
                  <a:cs typeface="Arial"/>
                </a:rPr>
                <a:t>voor </a:t>
              </a:r>
              <a:r>
                <a:rPr sz="1000" spc="-35" dirty="0">
                  <a:solidFill>
                    <a:srgbClr val="FFFFFF"/>
                  </a:solidFill>
                  <a:latin typeface="Arial"/>
                  <a:cs typeface="Arial"/>
                </a:rPr>
                <a:t>binnenstedelijke  </a:t>
              </a:r>
              <a:r>
                <a:rPr sz="1000" spc="-40" dirty="0">
                  <a:solidFill>
                    <a:srgbClr val="FFFFFF"/>
                  </a:solidFill>
                  <a:latin typeface="Arial"/>
                  <a:cs typeface="Arial"/>
                </a:rPr>
                <a:t>herbestemming </a:t>
              </a:r>
              <a:r>
                <a:rPr sz="1000" spc="-30" dirty="0">
                  <a:solidFill>
                    <a:srgbClr val="FFFFFF"/>
                  </a:solidFill>
                  <a:latin typeface="Arial"/>
                  <a:cs typeface="Arial"/>
                </a:rPr>
                <a:t>(minder  </a:t>
              </a:r>
              <a:r>
                <a:rPr sz="1000" spc="-25" dirty="0">
                  <a:solidFill>
                    <a:srgbClr val="FFFFFF"/>
                  </a:solidFill>
                  <a:latin typeface="Arial"/>
                  <a:cs typeface="Arial"/>
                </a:rPr>
                <a:t>'oneigenlijke'</a:t>
              </a:r>
              <a:r>
                <a:rPr sz="1000" spc="-70" dirty="0">
                  <a:solidFill>
                    <a:srgbClr val="FFFFFF"/>
                  </a:solidFill>
                  <a:latin typeface="Arial"/>
                  <a:cs typeface="Arial"/>
                </a:rPr>
                <a:t> </a:t>
              </a:r>
              <a:r>
                <a:rPr sz="1000" spc="-40" dirty="0">
                  <a:solidFill>
                    <a:srgbClr val="FFFFFF"/>
                  </a:solidFill>
                  <a:latin typeface="Arial"/>
                  <a:cs typeface="Arial"/>
                </a:rPr>
                <a:t>herbestemming);  </a:t>
              </a:r>
              <a:r>
                <a:rPr sz="1000" spc="-55" dirty="0">
                  <a:solidFill>
                    <a:srgbClr val="FFFFFF"/>
                  </a:solidFill>
                  <a:latin typeface="Arial"/>
                  <a:cs typeface="Arial"/>
                </a:rPr>
                <a:t>schrappen </a:t>
              </a:r>
              <a:r>
                <a:rPr sz="1000" spc="-20" dirty="0">
                  <a:solidFill>
                    <a:srgbClr val="FFFFFF"/>
                  </a:solidFill>
                  <a:latin typeface="Arial"/>
                  <a:cs typeface="Arial"/>
                </a:rPr>
                <a:t>latente</a:t>
              </a:r>
              <a:r>
                <a:rPr sz="1000" spc="-55" dirty="0">
                  <a:solidFill>
                    <a:srgbClr val="FFFFFF"/>
                  </a:solidFill>
                  <a:latin typeface="Arial"/>
                  <a:cs typeface="Arial"/>
                </a:rPr>
                <a:t> </a:t>
              </a:r>
              <a:r>
                <a:rPr sz="1000" spc="-10" dirty="0">
                  <a:solidFill>
                    <a:srgbClr val="FFFFFF"/>
                  </a:solidFill>
                  <a:latin typeface="Arial"/>
                  <a:cs typeface="Arial"/>
                </a:rPr>
                <a:t>ruimte</a:t>
              </a:r>
              <a:endParaRPr sz="1000">
                <a:latin typeface="Arial"/>
                <a:cs typeface="Arial"/>
              </a:endParaRPr>
            </a:p>
          </p:txBody>
        </p:sp>
        <p:sp>
          <p:nvSpPr>
            <p:cNvPr id="18" name="object 18"/>
            <p:cNvSpPr/>
            <p:nvPr/>
          </p:nvSpPr>
          <p:spPr>
            <a:xfrm>
              <a:off x="2711195" y="4006596"/>
              <a:ext cx="2595372" cy="2596896"/>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3406140" y="4415028"/>
              <a:ext cx="1269491" cy="547116"/>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2753105" y="4026789"/>
              <a:ext cx="2510790" cy="2510828"/>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txBox="1"/>
            <p:nvPr/>
          </p:nvSpPr>
          <p:spPr>
            <a:xfrm>
              <a:off x="3512311" y="4413275"/>
              <a:ext cx="995044" cy="412750"/>
            </a:xfrm>
            <a:prstGeom prst="rect">
              <a:avLst/>
            </a:prstGeom>
          </p:spPr>
          <p:txBody>
            <a:bodyPr vert="horz" wrap="square" lIns="0" tIns="12700" rIns="0" bIns="0" rtlCol="0">
              <a:spAutoFit/>
            </a:bodyPr>
            <a:lstStyle/>
            <a:p>
              <a:pPr marL="111760" marR="5080" indent="-99060">
                <a:lnSpc>
                  <a:spcPct val="127000"/>
                </a:lnSpc>
                <a:spcBef>
                  <a:spcPts val="100"/>
                </a:spcBef>
              </a:pPr>
              <a:r>
                <a:rPr sz="1000" spc="-50" dirty="0">
                  <a:solidFill>
                    <a:srgbClr val="FFFFFF"/>
                  </a:solidFill>
                  <a:latin typeface="Arial"/>
                  <a:cs typeface="Arial"/>
                </a:rPr>
                <a:t>duurzame</a:t>
              </a:r>
              <a:r>
                <a:rPr sz="1000" spc="-105" dirty="0">
                  <a:solidFill>
                    <a:srgbClr val="FFFFFF"/>
                  </a:solidFill>
                  <a:latin typeface="Arial"/>
                  <a:cs typeface="Arial"/>
                </a:rPr>
                <a:t> </a:t>
              </a:r>
              <a:r>
                <a:rPr sz="1000" spc="-40" dirty="0">
                  <a:solidFill>
                    <a:srgbClr val="FFFFFF"/>
                  </a:solidFill>
                  <a:latin typeface="Arial"/>
                  <a:cs typeface="Arial"/>
                </a:rPr>
                <a:t>energie;  </a:t>
              </a:r>
              <a:r>
                <a:rPr sz="1000" spc="-55" dirty="0">
                  <a:solidFill>
                    <a:srgbClr val="FFFFFF"/>
                  </a:solidFill>
                  <a:latin typeface="Arial"/>
                  <a:cs typeface="Arial"/>
                </a:rPr>
                <a:t>asbestsanering</a:t>
              </a:r>
              <a:endParaRPr sz="1000">
                <a:latin typeface="Arial"/>
                <a:cs typeface="Arial"/>
              </a:endParaRPr>
            </a:p>
          </p:txBody>
        </p:sp>
        <p:sp>
          <p:nvSpPr>
            <p:cNvPr id="22" name="object 22"/>
            <p:cNvSpPr/>
            <p:nvPr/>
          </p:nvSpPr>
          <p:spPr>
            <a:xfrm>
              <a:off x="2827020" y="4948428"/>
              <a:ext cx="2363724" cy="1655064"/>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3406140" y="5109971"/>
              <a:ext cx="1237488" cy="632459"/>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2869057" y="4968366"/>
              <a:ext cx="2279015" cy="1569250"/>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txBox="1"/>
            <p:nvPr/>
          </p:nvSpPr>
          <p:spPr>
            <a:xfrm>
              <a:off x="3513582" y="5149977"/>
              <a:ext cx="990600" cy="456565"/>
            </a:xfrm>
            <a:prstGeom prst="rect">
              <a:avLst/>
            </a:prstGeom>
          </p:spPr>
          <p:txBody>
            <a:bodyPr vert="horz" wrap="square" lIns="0" tIns="24765" rIns="0" bIns="0" rtlCol="0">
              <a:spAutoFit/>
            </a:bodyPr>
            <a:lstStyle/>
            <a:p>
              <a:pPr marL="12700" marR="5080" indent="-635" algn="ctr">
                <a:lnSpc>
                  <a:spcPct val="91500"/>
                </a:lnSpc>
                <a:spcBef>
                  <a:spcPts val="195"/>
                </a:spcBef>
              </a:pPr>
              <a:r>
                <a:rPr sz="1000" spc="-35" dirty="0">
                  <a:solidFill>
                    <a:srgbClr val="FFFFFF"/>
                  </a:solidFill>
                  <a:latin typeface="Arial"/>
                  <a:cs typeface="Arial"/>
                </a:rPr>
                <a:t>milieubelasting </a:t>
              </a:r>
              <a:r>
                <a:rPr sz="1000" spc="105" dirty="0">
                  <a:solidFill>
                    <a:srgbClr val="FFFFFF"/>
                  </a:solidFill>
                  <a:latin typeface="Arial"/>
                  <a:cs typeface="Arial"/>
                </a:rPr>
                <a:t>/  </a:t>
              </a:r>
              <a:r>
                <a:rPr sz="1000" spc="-40" dirty="0">
                  <a:solidFill>
                    <a:srgbClr val="FFFFFF"/>
                  </a:solidFill>
                  <a:latin typeface="Arial"/>
                  <a:cs typeface="Arial"/>
                </a:rPr>
                <a:t>(</a:t>
              </a:r>
              <a:r>
                <a:rPr sz="1000" spc="-65" dirty="0">
                  <a:solidFill>
                    <a:srgbClr val="FFFFFF"/>
                  </a:solidFill>
                  <a:latin typeface="Arial"/>
                  <a:cs typeface="Arial"/>
                </a:rPr>
                <a:t>v</a:t>
              </a:r>
              <a:r>
                <a:rPr sz="1000" spc="-35" dirty="0">
                  <a:solidFill>
                    <a:srgbClr val="FFFFFF"/>
                  </a:solidFill>
                  <a:latin typeface="Arial"/>
                  <a:cs typeface="Arial"/>
                </a:rPr>
                <a:t>o</a:t>
              </a:r>
              <a:r>
                <a:rPr sz="1000" spc="-45" dirty="0">
                  <a:solidFill>
                    <a:srgbClr val="FFFFFF"/>
                  </a:solidFill>
                  <a:latin typeface="Arial"/>
                  <a:cs typeface="Arial"/>
                </a:rPr>
                <a:t>lk</a:t>
              </a:r>
              <a:r>
                <a:rPr sz="1000" spc="-65" dirty="0">
                  <a:solidFill>
                    <a:srgbClr val="FFFFFF"/>
                  </a:solidFill>
                  <a:latin typeface="Arial"/>
                  <a:cs typeface="Arial"/>
                </a:rPr>
                <a:t>s)g</a:t>
              </a:r>
              <a:r>
                <a:rPr sz="1000" spc="-80" dirty="0">
                  <a:solidFill>
                    <a:srgbClr val="FFFFFF"/>
                  </a:solidFill>
                  <a:latin typeface="Arial"/>
                  <a:cs typeface="Arial"/>
                </a:rPr>
                <a:t>e</a:t>
              </a:r>
              <a:r>
                <a:rPr sz="1000" spc="-70" dirty="0">
                  <a:solidFill>
                    <a:srgbClr val="FFFFFF"/>
                  </a:solidFill>
                  <a:latin typeface="Arial"/>
                  <a:cs typeface="Arial"/>
                </a:rPr>
                <a:t>zo</a:t>
              </a:r>
              <a:r>
                <a:rPr sz="1000" spc="-35" dirty="0">
                  <a:solidFill>
                    <a:srgbClr val="FFFFFF"/>
                  </a:solidFill>
                  <a:latin typeface="Arial"/>
                  <a:cs typeface="Arial"/>
                </a:rPr>
                <a:t>ndh</a:t>
              </a:r>
              <a:r>
                <a:rPr sz="1000" spc="-70" dirty="0">
                  <a:solidFill>
                    <a:srgbClr val="FFFFFF"/>
                  </a:solidFill>
                  <a:latin typeface="Arial"/>
                  <a:cs typeface="Arial"/>
                </a:rPr>
                <a:t>e</a:t>
              </a:r>
              <a:r>
                <a:rPr sz="1000" spc="-15" dirty="0">
                  <a:solidFill>
                    <a:srgbClr val="FFFFFF"/>
                  </a:solidFill>
                  <a:latin typeface="Arial"/>
                  <a:cs typeface="Arial"/>
                </a:rPr>
                <a:t>id</a:t>
              </a:r>
              <a:r>
                <a:rPr sz="1000" spc="-30" dirty="0">
                  <a:solidFill>
                    <a:srgbClr val="FFFFFF"/>
                  </a:solidFill>
                  <a:latin typeface="Arial"/>
                  <a:cs typeface="Arial"/>
                </a:rPr>
                <a:t>,  </a:t>
              </a:r>
              <a:r>
                <a:rPr sz="1000" spc="-15" dirty="0">
                  <a:solidFill>
                    <a:srgbClr val="FFFFFF"/>
                  </a:solidFill>
                  <a:latin typeface="Arial"/>
                  <a:cs typeface="Arial"/>
                </a:rPr>
                <a:t>criminaliteit</a:t>
              </a:r>
              <a:endParaRPr sz="1000">
                <a:latin typeface="Arial"/>
                <a:cs typeface="Arial"/>
              </a:endParaRPr>
            </a:p>
          </p:txBody>
        </p:sp>
        <p:sp>
          <p:nvSpPr>
            <p:cNvPr id="26" name="object 26"/>
            <p:cNvSpPr/>
            <p:nvPr/>
          </p:nvSpPr>
          <p:spPr>
            <a:xfrm>
              <a:off x="3136392" y="5535167"/>
              <a:ext cx="1752600" cy="995172"/>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27"/>
            <p:cNvSpPr/>
            <p:nvPr/>
          </p:nvSpPr>
          <p:spPr>
            <a:xfrm>
              <a:off x="3549396" y="5727191"/>
              <a:ext cx="955548" cy="632459"/>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8"/>
            <p:cNvSpPr/>
            <p:nvPr/>
          </p:nvSpPr>
          <p:spPr>
            <a:xfrm>
              <a:off x="3179572" y="5554853"/>
              <a:ext cx="1667128" cy="909675"/>
            </a:xfrm>
            <a:prstGeom prst="rect">
              <a:avLst/>
            </a:prstGeom>
            <a:blipFill>
              <a:blip r:embed="rId2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29"/>
            <p:cNvSpPr txBox="1"/>
            <p:nvPr/>
          </p:nvSpPr>
          <p:spPr>
            <a:xfrm>
              <a:off x="3656457" y="5767832"/>
              <a:ext cx="713105" cy="456565"/>
            </a:xfrm>
            <a:prstGeom prst="rect">
              <a:avLst/>
            </a:prstGeom>
          </p:spPr>
          <p:txBody>
            <a:bodyPr vert="horz" wrap="square" lIns="0" tIns="24765" rIns="0" bIns="0" rtlCol="0">
              <a:spAutoFit/>
            </a:bodyPr>
            <a:lstStyle/>
            <a:p>
              <a:pPr marL="12700" marR="5080" indent="1270" algn="ctr">
                <a:lnSpc>
                  <a:spcPct val="91500"/>
                </a:lnSpc>
                <a:spcBef>
                  <a:spcPts val="195"/>
                </a:spcBef>
              </a:pPr>
              <a:r>
                <a:rPr sz="1000" spc="-30" dirty="0">
                  <a:solidFill>
                    <a:srgbClr val="FFFFFF"/>
                  </a:solidFill>
                  <a:latin typeface="Arial"/>
                  <a:cs typeface="Arial"/>
                </a:rPr>
                <a:t>ontstening </a:t>
              </a:r>
              <a:r>
                <a:rPr sz="1000" spc="105" dirty="0">
                  <a:solidFill>
                    <a:srgbClr val="FFFFFF"/>
                  </a:solidFill>
                  <a:latin typeface="Arial"/>
                  <a:cs typeface="Arial"/>
                </a:rPr>
                <a:t>/  </a:t>
              </a:r>
              <a:r>
                <a:rPr sz="1000" spc="-55" dirty="0">
                  <a:solidFill>
                    <a:srgbClr val="FFFFFF"/>
                  </a:solidFill>
                  <a:latin typeface="Arial"/>
                  <a:cs typeface="Arial"/>
                </a:rPr>
                <a:t>tegengaan  </a:t>
              </a:r>
              <a:r>
                <a:rPr sz="1000" spc="-65" dirty="0">
                  <a:solidFill>
                    <a:srgbClr val="FFFFFF"/>
                  </a:solidFill>
                  <a:latin typeface="Arial"/>
                  <a:cs typeface="Arial"/>
                </a:rPr>
                <a:t>v</a:t>
              </a:r>
              <a:r>
                <a:rPr sz="1000" spc="-70" dirty="0">
                  <a:solidFill>
                    <a:srgbClr val="FFFFFF"/>
                  </a:solidFill>
                  <a:latin typeface="Arial"/>
                  <a:cs typeface="Arial"/>
                </a:rPr>
                <a:t>e</a:t>
              </a:r>
              <a:r>
                <a:rPr sz="1000" spc="-10" dirty="0">
                  <a:solidFill>
                    <a:srgbClr val="FFFFFF"/>
                  </a:solidFill>
                  <a:latin typeface="Arial"/>
                  <a:cs typeface="Arial"/>
                </a:rPr>
                <a:t>rp</a:t>
              </a:r>
              <a:r>
                <a:rPr sz="1000" spc="-60" dirty="0">
                  <a:solidFill>
                    <a:srgbClr val="FFFFFF"/>
                  </a:solidFill>
                  <a:latin typeface="Arial"/>
                  <a:cs typeface="Arial"/>
                </a:rPr>
                <a:t>a</a:t>
              </a:r>
              <a:r>
                <a:rPr sz="1000" spc="-55" dirty="0">
                  <a:solidFill>
                    <a:srgbClr val="FFFFFF"/>
                  </a:solidFill>
                  <a:latin typeface="Arial"/>
                  <a:cs typeface="Arial"/>
                </a:rPr>
                <a:t>u</a:t>
              </a:r>
              <a:r>
                <a:rPr sz="1000" spc="-35" dirty="0">
                  <a:solidFill>
                    <a:srgbClr val="FFFFFF"/>
                  </a:solidFill>
                  <a:latin typeface="Arial"/>
                  <a:cs typeface="Arial"/>
                </a:rPr>
                <a:t>p</a:t>
              </a:r>
              <a:r>
                <a:rPr sz="1000" spc="-70" dirty="0">
                  <a:solidFill>
                    <a:srgbClr val="FFFFFF"/>
                  </a:solidFill>
                  <a:latin typeface="Arial"/>
                  <a:cs typeface="Arial"/>
                </a:rPr>
                <a:t>e</a:t>
              </a:r>
              <a:r>
                <a:rPr sz="1000" spc="-5" dirty="0">
                  <a:solidFill>
                    <a:srgbClr val="FFFFFF"/>
                  </a:solidFill>
                  <a:latin typeface="Arial"/>
                  <a:cs typeface="Arial"/>
                </a:rPr>
                <a:t>rin</a:t>
              </a:r>
              <a:r>
                <a:rPr sz="1000" spc="-90" dirty="0">
                  <a:solidFill>
                    <a:srgbClr val="FFFFFF"/>
                  </a:solidFill>
                  <a:latin typeface="Arial"/>
                  <a:cs typeface="Arial"/>
                </a:rPr>
                <a:t>g</a:t>
              </a:r>
              <a:endParaRPr sz="1000">
                <a:latin typeface="Arial"/>
                <a:cs typeface="Arial"/>
              </a:endParaRPr>
            </a:p>
          </p:txBody>
        </p:sp>
        <p:sp>
          <p:nvSpPr>
            <p:cNvPr id="33" name="object 33"/>
            <p:cNvSpPr/>
            <p:nvPr/>
          </p:nvSpPr>
          <p:spPr>
            <a:xfrm>
              <a:off x="3203829" y="6209296"/>
              <a:ext cx="1562100" cy="333375"/>
            </a:xfrm>
            <a:custGeom>
              <a:avLst/>
              <a:gdLst/>
              <a:ahLst/>
              <a:cxnLst/>
              <a:rect l="l" t="t" r="r" b="b"/>
              <a:pathLst>
                <a:path w="1562100" h="333375">
                  <a:moveTo>
                    <a:pt x="781049" y="0"/>
                  </a:moveTo>
                  <a:lnTo>
                    <a:pt x="705840" y="763"/>
                  </a:lnTo>
                  <a:lnTo>
                    <a:pt x="632651" y="3005"/>
                  </a:lnTo>
                  <a:lnTo>
                    <a:pt x="561810" y="6657"/>
                  </a:lnTo>
                  <a:lnTo>
                    <a:pt x="493644" y="11649"/>
                  </a:lnTo>
                  <a:lnTo>
                    <a:pt x="428481" y="17911"/>
                  </a:lnTo>
                  <a:lnTo>
                    <a:pt x="366649" y="25373"/>
                  </a:lnTo>
                  <a:lnTo>
                    <a:pt x="308475" y="33965"/>
                  </a:lnTo>
                  <a:lnTo>
                    <a:pt x="254287" y="43618"/>
                  </a:lnTo>
                  <a:lnTo>
                    <a:pt x="204412" y="54261"/>
                  </a:lnTo>
                  <a:lnTo>
                    <a:pt x="159178" y="65825"/>
                  </a:lnTo>
                  <a:lnTo>
                    <a:pt x="118912" y="78240"/>
                  </a:lnTo>
                  <a:lnTo>
                    <a:pt x="54597" y="105343"/>
                  </a:lnTo>
                  <a:lnTo>
                    <a:pt x="14086" y="135012"/>
                  </a:lnTo>
                  <a:lnTo>
                    <a:pt x="0" y="166687"/>
                  </a:lnTo>
                  <a:lnTo>
                    <a:pt x="3576" y="182739"/>
                  </a:lnTo>
                  <a:lnTo>
                    <a:pt x="31202" y="213478"/>
                  </a:lnTo>
                  <a:lnTo>
                    <a:pt x="83943" y="241933"/>
                  </a:lnTo>
                  <a:lnTo>
                    <a:pt x="159178" y="267544"/>
                  </a:lnTo>
                  <a:lnTo>
                    <a:pt x="204412" y="279108"/>
                  </a:lnTo>
                  <a:lnTo>
                    <a:pt x="254287" y="289752"/>
                  </a:lnTo>
                  <a:lnTo>
                    <a:pt x="308475" y="299405"/>
                  </a:lnTo>
                  <a:lnTo>
                    <a:pt x="366649" y="307998"/>
                  </a:lnTo>
                  <a:lnTo>
                    <a:pt x="428481" y="315461"/>
                  </a:lnTo>
                  <a:lnTo>
                    <a:pt x="493644" y="321723"/>
                  </a:lnTo>
                  <a:lnTo>
                    <a:pt x="561810" y="326716"/>
                  </a:lnTo>
                  <a:lnTo>
                    <a:pt x="632651" y="330369"/>
                  </a:lnTo>
                  <a:lnTo>
                    <a:pt x="705840" y="332611"/>
                  </a:lnTo>
                  <a:lnTo>
                    <a:pt x="781049" y="333375"/>
                  </a:lnTo>
                  <a:lnTo>
                    <a:pt x="856279" y="332611"/>
                  </a:lnTo>
                  <a:lnTo>
                    <a:pt x="929483" y="330369"/>
                  </a:lnTo>
                  <a:lnTo>
                    <a:pt x="1000335" y="326716"/>
                  </a:lnTo>
                  <a:lnTo>
                    <a:pt x="1068507" y="321723"/>
                  </a:lnTo>
                  <a:lnTo>
                    <a:pt x="1133673" y="315461"/>
                  </a:lnTo>
                  <a:lnTo>
                    <a:pt x="1195506" y="307998"/>
                  </a:lnTo>
                  <a:lnTo>
                    <a:pt x="1253678" y="299405"/>
                  </a:lnTo>
                  <a:lnTo>
                    <a:pt x="1307862" y="289752"/>
                  </a:lnTo>
                  <a:lnTo>
                    <a:pt x="1357732" y="279108"/>
                  </a:lnTo>
                  <a:lnTo>
                    <a:pt x="1402959" y="267544"/>
                  </a:lnTo>
                  <a:lnTo>
                    <a:pt x="1443217" y="255129"/>
                  </a:lnTo>
                  <a:lnTo>
                    <a:pt x="1507518" y="228026"/>
                  </a:lnTo>
                  <a:lnTo>
                    <a:pt x="1548018" y="198359"/>
                  </a:lnTo>
                  <a:lnTo>
                    <a:pt x="1562099" y="166687"/>
                  </a:lnTo>
                  <a:lnTo>
                    <a:pt x="1558525" y="150633"/>
                  </a:lnTo>
                  <a:lnTo>
                    <a:pt x="1530907" y="119891"/>
                  </a:lnTo>
                  <a:lnTo>
                    <a:pt x="1478179" y="91436"/>
                  </a:lnTo>
                  <a:lnTo>
                    <a:pt x="1402959" y="65825"/>
                  </a:lnTo>
                  <a:lnTo>
                    <a:pt x="1357732" y="54261"/>
                  </a:lnTo>
                  <a:lnTo>
                    <a:pt x="1307862" y="43618"/>
                  </a:lnTo>
                  <a:lnTo>
                    <a:pt x="1253678" y="33965"/>
                  </a:lnTo>
                  <a:lnTo>
                    <a:pt x="1195506" y="25373"/>
                  </a:lnTo>
                  <a:lnTo>
                    <a:pt x="1133673" y="17911"/>
                  </a:lnTo>
                  <a:lnTo>
                    <a:pt x="1068507" y="11649"/>
                  </a:lnTo>
                  <a:lnTo>
                    <a:pt x="1000335" y="6657"/>
                  </a:lnTo>
                  <a:lnTo>
                    <a:pt x="929483" y="3005"/>
                  </a:lnTo>
                  <a:lnTo>
                    <a:pt x="856279" y="763"/>
                  </a:lnTo>
                  <a:lnTo>
                    <a:pt x="781049" y="0"/>
                  </a:lnTo>
                  <a:close/>
                </a:path>
              </a:pathLst>
            </a:custGeom>
            <a:solidFill>
              <a:srgbClr val="B3A1C6"/>
            </a:solidFill>
          </p:spPr>
          <p:txBody>
            <a:bodyPr wrap="square" lIns="0" tIns="0" rIns="0" bIns="0" rtlCol="0"/>
            <a:lstStyle/>
            <a:p>
              <a:endParaRPr/>
            </a:p>
          </p:txBody>
        </p:sp>
        <p:sp>
          <p:nvSpPr>
            <p:cNvPr id="34" name="object 34"/>
            <p:cNvSpPr txBox="1"/>
            <p:nvPr/>
          </p:nvSpPr>
          <p:spPr>
            <a:xfrm>
              <a:off x="3600703" y="6300317"/>
              <a:ext cx="768985" cy="177800"/>
            </a:xfrm>
            <a:prstGeom prst="rect">
              <a:avLst/>
            </a:prstGeom>
          </p:spPr>
          <p:txBody>
            <a:bodyPr vert="horz" wrap="square" lIns="0" tIns="12065" rIns="0" bIns="0" rtlCol="0">
              <a:spAutoFit/>
            </a:bodyPr>
            <a:lstStyle/>
            <a:p>
              <a:pPr marL="12700">
                <a:lnSpc>
                  <a:spcPct val="100000"/>
                </a:lnSpc>
                <a:spcBef>
                  <a:spcPts val="95"/>
                </a:spcBef>
              </a:pPr>
              <a:r>
                <a:rPr sz="1000" spc="-40" dirty="0">
                  <a:solidFill>
                    <a:srgbClr val="FFFFFF"/>
                  </a:solidFill>
                  <a:latin typeface="Arial"/>
                  <a:cs typeface="Arial"/>
                </a:rPr>
                <a:t>Stille</a:t>
              </a:r>
              <a:r>
                <a:rPr sz="1000" spc="-100" dirty="0">
                  <a:solidFill>
                    <a:srgbClr val="FFFFFF"/>
                  </a:solidFill>
                  <a:latin typeface="Arial"/>
                  <a:cs typeface="Arial"/>
                </a:rPr>
                <a:t> </a:t>
              </a:r>
              <a:r>
                <a:rPr sz="1000" spc="-45" dirty="0">
                  <a:solidFill>
                    <a:srgbClr val="FFFFFF"/>
                  </a:solidFill>
                  <a:latin typeface="Arial"/>
                  <a:cs typeface="Arial"/>
                </a:rPr>
                <a:t>armoede</a:t>
              </a:r>
              <a:endParaRPr sz="1000">
                <a:latin typeface="Arial"/>
                <a:cs typeface="Arial"/>
              </a:endParaRPr>
            </a:p>
          </p:txBody>
        </p:sp>
      </p:grpSp>
      <p:sp>
        <p:nvSpPr>
          <p:cNvPr id="35" name="object 35"/>
          <p:cNvSpPr/>
          <p:nvPr/>
        </p:nvSpPr>
        <p:spPr>
          <a:xfrm>
            <a:off x="97835" y="577231"/>
            <a:ext cx="3030211" cy="2423184"/>
          </a:xfrm>
          <a:prstGeom prst="rect">
            <a:avLst/>
          </a:prstGeom>
          <a:blipFill>
            <a:blip r:embed="rId2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600" dirty="0"/>
          </a:p>
        </p:txBody>
      </p:sp>
      <p:sp>
        <p:nvSpPr>
          <p:cNvPr id="39" name="Tijdelijke aanduiding voor datum 38">
            <a:extLst>
              <a:ext uri="{FF2B5EF4-FFF2-40B4-BE49-F238E27FC236}">
                <a16:creationId xmlns:a16="http://schemas.microsoft.com/office/drawing/2014/main" id="{7E605D9B-BE4C-CC46-8BBC-BBCA5B70B790}"/>
              </a:ext>
            </a:extLst>
          </p:cNvPr>
          <p:cNvSpPr>
            <a:spLocks noGrp="1"/>
          </p:cNvSpPr>
          <p:nvPr>
            <p:ph type="dt" sz="half" idx="6"/>
          </p:nvPr>
        </p:nvSpPr>
        <p:spPr/>
        <p:txBody>
          <a:bodyPr/>
          <a:lstStyle/>
          <a:p>
            <a:r>
              <a:rPr lang="nl-NL"/>
              <a:t>16 februari 2019</a:t>
            </a:r>
            <a:endParaRPr lang="en-US"/>
          </a:p>
        </p:txBody>
      </p:sp>
      <p:sp>
        <p:nvSpPr>
          <p:cNvPr id="40" name="Tijdelijke aanduiding voor voettekst 39">
            <a:extLst>
              <a:ext uri="{FF2B5EF4-FFF2-40B4-BE49-F238E27FC236}">
                <a16:creationId xmlns:a16="http://schemas.microsoft.com/office/drawing/2014/main" id="{7F2C7612-91FD-1348-A621-D2C544B35C02}"/>
              </a:ext>
            </a:extLst>
          </p:cNvPr>
          <p:cNvSpPr>
            <a:spLocks noGrp="1"/>
          </p:cNvSpPr>
          <p:nvPr>
            <p:ph type="ftr" sz="quarter" idx="5"/>
          </p:nvPr>
        </p:nvSpPr>
        <p:spPr/>
        <p:txBody>
          <a:bodyPr/>
          <a:lstStyle/>
          <a:p>
            <a:r>
              <a:rPr lang="nl-NL"/>
              <a:t>Boerderijstichting Limburg</a:t>
            </a:r>
          </a:p>
        </p:txBody>
      </p:sp>
    </p:spTree>
    <p:extLst>
      <p:ext uri="{BB962C8B-B14F-4D97-AF65-F5344CB8AC3E}">
        <p14:creationId xmlns:p14="http://schemas.microsoft.com/office/powerpoint/2010/main" val="3827551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C31D7B-BC19-2E47-AE28-992142897BA0}"/>
              </a:ext>
            </a:extLst>
          </p:cNvPr>
          <p:cNvSpPr>
            <a:spLocks noGrp="1"/>
          </p:cNvSpPr>
          <p:nvPr>
            <p:ph type="title"/>
          </p:nvPr>
        </p:nvSpPr>
        <p:spPr/>
        <p:txBody>
          <a:bodyPr/>
          <a:lstStyle/>
          <a:p>
            <a:r>
              <a:rPr lang="nl-NL" dirty="0"/>
              <a:t>Omgevingsvisie</a:t>
            </a:r>
          </a:p>
        </p:txBody>
      </p:sp>
      <p:sp>
        <p:nvSpPr>
          <p:cNvPr id="4" name="Tijdelijke aanduiding voor datum 3">
            <a:extLst>
              <a:ext uri="{FF2B5EF4-FFF2-40B4-BE49-F238E27FC236}">
                <a16:creationId xmlns:a16="http://schemas.microsoft.com/office/drawing/2014/main" id="{67631382-67EC-E240-948D-B3AF7CA22FF6}"/>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C1EA6AEA-DD36-4148-B3F0-63D40AFA2C50}"/>
              </a:ext>
            </a:extLst>
          </p:cNvPr>
          <p:cNvSpPr>
            <a:spLocks noGrp="1"/>
          </p:cNvSpPr>
          <p:nvPr>
            <p:ph type="ftr" sz="quarter" idx="11"/>
          </p:nvPr>
        </p:nvSpPr>
        <p:spPr/>
        <p:txBody>
          <a:bodyPr/>
          <a:lstStyle/>
          <a:p>
            <a:r>
              <a:rPr lang="nl-NL"/>
              <a:t>Boerderijstichting Limburg</a:t>
            </a:r>
          </a:p>
        </p:txBody>
      </p:sp>
      <p:pic>
        <p:nvPicPr>
          <p:cNvPr id="6" name="Tijdelijke aanduiding voor inhoud 6">
            <a:extLst>
              <a:ext uri="{FF2B5EF4-FFF2-40B4-BE49-F238E27FC236}">
                <a16:creationId xmlns:a16="http://schemas.microsoft.com/office/drawing/2014/main" id="{F02A1811-7B3E-F74D-9C18-79E6F8CE7F9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21048" y="1825625"/>
            <a:ext cx="6501903" cy="4351338"/>
          </a:xfrm>
        </p:spPr>
      </p:pic>
    </p:spTree>
    <p:extLst>
      <p:ext uri="{BB962C8B-B14F-4D97-AF65-F5344CB8AC3E}">
        <p14:creationId xmlns:p14="http://schemas.microsoft.com/office/powerpoint/2010/main" val="1697642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C0F6C33-E048-D44F-B927-EFBBBCF9F4C1}"/>
              </a:ext>
            </a:extLst>
          </p:cNvPr>
          <p:cNvSpPr>
            <a:spLocks noGrp="1"/>
          </p:cNvSpPr>
          <p:nvPr>
            <p:ph type="dt" sz="half" idx="10"/>
          </p:nvPr>
        </p:nvSpPr>
        <p:spPr/>
        <p:txBody>
          <a:bodyPr/>
          <a:lstStyle/>
          <a:p>
            <a:r>
              <a:rPr lang="nl-NL"/>
              <a:t>16 februari 2019</a:t>
            </a:r>
          </a:p>
        </p:txBody>
      </p:sp>
      <p:sp>
        <p:nvSpPr>
          <p:cNvPr id="3" name="Tijdelijke aanduiding voor voettekst 2">
            <a:extLst>
              <a:ext uri="{FF2B5EF4-FFF2-40B4-BE49-F238E27FC236}">
                <a16:creationId xmlns:a16="http://schemas.microsoft.com/office/drawing/2014/main" id="{1223BF45-1A85-1742-BBB5-80560806BA3C}"/>
              </a:ext>
            </a:extLst>
          </p:cNvPr>
          <p:cNvSpPr>
            <a:spLocks noGrp="1"/>
          </p:cNvSpPr>
          <p:nvPr>
            <p:ph type="ftr" sz="quarter" idx="11"/>
          </p:nvPr>
        </p:nvSpPr>
        <p:spPr/>
        <p:txBody>
          <a:bodyPr/>
          <a:lstStyle/>
          <a:p>
            <a:r>
              <a:rPr lang="nl-NL"/>
              <a:t>Boerderijstichting Limburg</a:t>
            </a:r>
          </a:p>
        </p:txBody>
      </p:sp>
      <p:pic>
        <p:nvPicPr>
          <p:cNvPr id="5" name="Afbeelding 4">
            <a:extLst>
              <a:ext uri="{FF2B5EF4-FFF2-40B4-BE49-F238E27FC236}">
                <a16:creationId xmlns:a16="http://schemas.microsoft.com/office/drawing/2014/main" id="{7ACADA9A-1FBC-3A4A-BC02-0DC3E1E03C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56855"/>
            <a:ext cx="9144000" cy="5425099"/>
          </a:xfrm>
          <a:prstGeom prst="rect">
            <a:avLst/>
          </a:prstGeom>
        </p:spPr>
      </p:pic>
    </p:spTree>
    <p:extLst>
      <p:ext uri="{BB962C8B-B14F-4D97-AF65-F5344CB8AC3E}">
        <p14:creationId xmlns:p14="http://schemas.microsoft.com/office/powerpoint/2010/main" val="2371357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9F53FB0-2505-934B-879E-5D7947D529BE}"/>
              </a:ext>
            </a:extLst>
          </p:cNvPr>
          <p:cNvPicPr>
            <a:picLocks noChangeAspect="1"/>
          </p:cNvPicPr>
          <p:nvPr/>
        </p:nvPicPr>
        <p:blipFill>
          <a:blip r:embed="rId2">
            <a:alphaModFix/>
          </a:blip>
          <a:stretch>
            <a:fillRect/>
          </a:stretch>
        </p:blipFill>
        <p:spPr>
          <a:xfrm>
            <a:off x="-88777" y="0"/>
            <a:ext cx="9144000" cy="6093526"/>
          </a:xfrm>
          <a:prstGeom prst="rect">
            <a:avLst/>
          </a:prstGeom>
        </p:spPr>
      </p:pic>
      <p:sp>
        <p:nvSpPr>
          <p:cNvPr id="5" name="Titel 4">
            <a:extLst>
              <a:ext uri="{FF2B5EF4-FFF2-40B4-BE49-F238E27FC236}">
                <a16:creationId xmlns:a16="http://schemas.microsoft.com/office/drawing/2014/main" id="{B6BE43D6-14A1-3B40-BFC8-ECEA772CBC6A}"/>
              </a:ext>
            </a:extLst>
          </p:cNvPr>
          <p:cNvSpPr>
            <a:spLocks noGrp="1"/>
          </p:cNvSpPr>
          <p:nvPr>
            <p:ph type="title"/>
          </p:nvPr>
        </p:nvSpPr>
        <p:spPr/>
        <p:txBody>
          <a:bodyPr/>
          <a:lstStyle/>
          <a:p>
            <a:r>
              <a:rPr lang="nl-NL" dirty="0">
                <a:solidFill>
                  <a:schemeClr val="bg1"/>
                </a:solidFill>
              </a:rPr>
              <a:t>Beleid en strategie van overheid en maatschappelijke organisaties</a:t>
            </a:r>
          </a:p>
        </p:txBody>
      </p:sp>
      <p:sp>
        <p:nvSpPr>
          <p:cNvPr id="6" name="Tijdelijke aanduiding voor inhoud 5">
            <a:extLst>
              <a:ext uri="{FF2B5EF4-FFF2-40B4-BE49-F238E27FC236}">
                <a16:creationId xmlns:a16="http://schemas.microsoft.com/office/drawing/2014/main" id="{F97AA31B-A6FF-8D44-A8C0-B176E017E861}"/>
              </a:ext>
            </a:extLst>
          </p:cNvPr>
          <p:cNvSpPr>
            <a:spLocks noGrp="1"/>
          </p:cNvSpPr>
          <p:nvPr>
            <p:ph idx="1"/>
          </p:nvPr>
        </p:nvSpPr>
        <p:spPr>
          <a:xfrm>
            <a:off x="628650" y="2148823"/>
            <a:ext cx="7886700" cy="2986072"/>
          </a:xfrm>
        </p:spPr>
        <p:txBody>
          <a:bodyPr>
            <a:normAutofit/>
          </a:bodyPr>
          <a:lstStyle/>
          <a:p>
            <a:pPr marL="0" indent="0">
              <a:buNone/>
            </a:pPr>
            <a:r>
              <a:rPr lang="nl-NL" dirty="0">
                <a:solidFill>
                  <a:schemeClr val="bg1"/>
                </a:solidFill>
              </a:rPr>
              <a:t>Op het gebied van </a:t>
            </a:r>
          </a:p>
          <a:p>
            <a:pPr marL="0" indent="0">
              <a:buNone/>
            </a:pPr>
            <a:endParaRPr lang="nl-NL" dirty="0">
              <a:solidFill>
                <a:schemeClr val="bg1"/>
              </a:solidFill>
            </a:endParaRPr>
          </a:p>
          <a:p>
            <a:pPr marL="0" indent="0">
              <a:buNone/>
            </a:pPr>
            <a:r>
              <a:rPr lang="nl-NL" dirty="0">
                <a:solidFill>
                  <a:schemeClr val="bg1"/>
                </a:solidFill>
              </a:rPr>
              <a:t>Land- en Tuinbouw, Energie, Demografische ontwikkeling, Cultuur, Infrastructuur, Natuur en Milieu, Gezondheid, Toerisme en Recreatie, Onderwijs, Arbeidsmarkt, ………….  </a:t>
            </a:r>
          </a:p>
        </p:txBody>
      </p:sp>
      <p:sp>
        <p:nvSpPr>
          <p:cNvPr id="3" name="Tijdelijke aanduiding voor datum 2">
            <a:extLst>
              <a:ext uri="{FF2B5EF4-FFF2-40B4-BE49-F238E27FC236}">
                <a16:creationId xmlns:a16="http://schemas.microsoft.com/office/drawing/2014/main" id="{C31F4ADE-563B-B84E-833E-59D4934D2E53}"/>
              </a:ext>
            </a:extLst>
          </p:cNvPr>
          <p:cNvSpPr>
            <a:spLocks noGrp="1"/>
          </p:cNvSpPr>
          <p:nvPr>
            <p:ph type="dt" sz="half" idx="10"/>
          </p:nvPr>
        </p:nvSpPr>
        <p:spPr/>
        <p:txBody>
          <a:bodyPr/>
          <a:lstStyle/>
          <a:p>
            <a:r>
              <a:rPr lang="nl-NL"/>
              <a:t>16 februari 2019</a:t>
            </a:r>
            <a:endParaRPr lang="en-US" dirty="0"/>
          </a:p>
        </p:txBody>
      </p:sp>
      <p:sp>
        <p:nvSpPr>
          <p:cNvPr id="2" name="Tijdelijke aanduiding voor voettekst 1">
            <a:extLst>
              <a:ext uri="{FF2B5EF4-FFF2-40B4-BE49-F238E27FC236}">
                <a16:creationId xmlns:a16="http://schemas.microsoft.com/office/drawing/2014/main" id="{72E51734-95F2-FE43-9DC0-CD4A2A5DDB0C}"/>
              </a:ext>
            </a:extLst>
          </p:cNvPr>
          <p:cNvSpPr>
            <a:spLocks noGrp="1"/>
          </p:cNvSpPr>
          <p:nvPr>
            <p:ph type="ftr" sz="quarter" idx="11"/>
          </p:nvPr>
        </p:nvSpPr>
        <p:spPr/>
        <p:txBody>
          <a:bodyPr/>
          <a:lstStyle/>
          <a:p>
            <a:r>
              <a:rPr lang="nl-NL"/>
              <a:t>Boerderijstichting Limburg</a:t>
            </a:r>
            <a:endParaRPr lang="nl-NL" dirty="0"/>
          </a:p>
        </p:txBody>
      </p:sp>
      <p:sp>
        <p:nvSpPr>
          <p:cNvPr id="4" name="Rechthoek 3">
            <a:extLst>
              <a:ext uri="{FF2B5EF4-FFF2-40B4-BE49-F238E27FC236}">
                <a16:creationId xmlns:a16="http://schemas.microsoft.com/office/drawing/2014/main" id="{E451310C-8F92-0249-BA99-A017DF6BBC40}"/>
              </a:ext>
            </a:extLst>
          </p:cNvPr>
          <p:cNvSpPr/>
          <p:nvPr/>
        </p:nvSpPr>
        <p:spPr>
          <a:xfrm>
            <a:off x="523783" y="3489287"/>
            <a:ext cx="8460420" cy="1477328"/>
          </a:xfrm>
          <a:prstGeom prst="rect">
            <a:avLst/>
          </a:prstGeom>
        </p:spPr>
        <p:txBody>
          <a:bodyPr wrap="square">
            <a:spAutoFit/>
          </a:bodyPr>
          <a:lstStyle/>
          <a:p>
            <a:endParaRPr lang="nl-NL" dirty="0">
              <a:latin typeface="Arial" panose="020B0604020202020204" pitchFamily="34" charset="0"/>
            </a:endParaRPr>
          </a:p>
          <a:p>
            <a:endParaRPr lang="nl-NL" dirty="0">
              <a:latin typeface="Arial" panose="020B0604020202020204" pitchFamily="34" charset="0"/>
            </a:endParaRPr>
          </a:p>
          <a:p>
            <a:endParaRPr lang="nl-NL" dirty="0">
              <a:latin typeface="Arial" panose="020B0604020202020204" pitchFamily="34" charset="0"/>
            </a:endParaRPr>
          </a:p>
          <a:p>
            <a:endParaRPr lang="nl-NL" dirty="0">
              <a:latin typeface="Arial" panose="020B0604020202020204" pitchFamily="34" charset="0"/>
            </a:endParaRPr>
          </a:p>
          <a:p>
            <a:endParaRPr lang="nl-NL" dirty="0">
              <a:latin typeface="Arial" panose="020B0604020202020204" pitchFamily="34" charset="0"/>
            </a:endParaRPr>
          </a:p>
        </p:txBody>
      </p:sp>
    </p:spTree>
    <p:extLst>
      <p:ext uri="{BB962C8B-B14F-4D97-AF65-F5344CB8AC3E}">
        <p14:creationId xmlns:p14="http://schemas.microsoft.com/office/powerpoint/2010/main" val="4279038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2BD62-B89A-2A40-A98A-4A67C01E5EDE}"/>
              </a:ext>
            </a:extLst>
          </p:cNvPr>
          <p:cNvSpPr>
            <a:spLocks noGrp="1"/>
          </p:cNvSpPr>
          <p:nvPr>
            <p:ph type="title"/>
          </p:nvPr>
        </p:nvSpPr>
        <p:spPr/>
        <p:txBody>
          <a:bodyPr/>
          <a:lstStyle/>
          <a:p>
            <a:r>
              <a:rPr lang="nl-NL" dirty="0"/>
              <a:t>Netwerk</a:t>
            </a:r>
          </a:p>
        </p:txBody>
      </p:sp>
      <p:sp>
        <p:nvSpPr>
          <p:cNvPr id="3" name="Tijdelijke aanduiding voor inhoud 2">
            <a:extLst>
              <a:ext uri="{FF2B5EF4-FFF2-40B4-BE49-F238E27FC236}">
                <a16:creationId xmlns:a16="http://schemas.microsoft.com/office/drawing/2014/main" id="{37627909-2C90-9B4F-B06F-C80CCDACD802}"/>
              </a:ext>
            </a:extLst>
          </p:cNvPr>
          <p:cNvSpPr>
            <a:spLocks noGrp="1"/>
          </p:cNvSpPr>
          <p:nvPr>
            <p:ph idx="1"/>
          </p:nvPr>
        </p:nvSpPr>
        <p:spPr/>
        <p:txBody>
          <a:bodyPr>
            <a:normAutofit fontScale="92500" lnSpcReduction="20000"/>
          </a:bodyPr>
          <a:lstStyle/>
          <a:p>
            <a:r>
              <a:rPr lang="nl-NL" dirty="0"/>
              <a:t>LLTB</a:t>
            </a:r>
          </a:p>
          <a:p>
            <a:r>
              <a:rPr lang="nl-NL" dirty="0"/>
              <a:t>IKL</a:t>
            </a:r>
          </a:p>
          <a:p>
            <a:r>
              <a:rPr lang="nl-NL" dirty="0"/>
              <a:t>Limburgs Landschap</a:t>
            </a:r>
          </a:p>
          <a:p>
            <a:r>
              <a:rPr lang="nl-NL" dirty="0"/>
              <a:t>LGOG</a:t>
            </a:r>
          </a:p>
          <a:p>
            <a:r>
              <a:rPr lang="nl-NL" dirty="0"/>
              <a:t>VKKL</a:t>
            </a:r>
          </a:p>
          <a:p>
            <a:r>
              <a:rPr lang="nl-NL" dirty="0"/>
              <a:t>Coöperatie Erfgoed Limburg</a:t>
            </a:r>
          </a:p>
          <a:p>
            <a:r>
              <a:rPr lang="nl-NL" dirty="0"/>
              <a:t>Huis van de Kunsten</a:t>
            </a:r>
          </a:p>
          <a:p>
            <a:r>
              <a:rPr lang="nl-NL" dirty="0"/>
              <a:t>Heemschut</a:t>
            </a:r>
          </a:p>
          <a:p>
            <a:r>
              <a:rPr lang="nl-NL" dirty="0" err="1"/>
              <a:t>ANV’s</a:t>
            </a:r>
            <a:endParaRPr lang="nl-NL" dirty="0"/>
          </a:p>
          <a:p>
            <a:r>
              <a:rPr lang="nl-NL" dirty="0"/>
              <a:t>………….</a:t>
            </a:r>
          </a:p>
          <a:p>
            <a:endParaRPr lang="nl-NL" dirty="0"/>
          </a:p>
        </p:txBody>
      </p:sp>
      <p:sp>
        <p:nvSpPr>
          <p:cNvPr id="4" name="Tijdelijke aanduiding voor datum 3">
            <a:extLst>
              <a:ext uri="{FF2B5EF4-FFF2-40B4-BE49-F238E27FC236}">
                <a16:creationId xmlns:a16="http://schemas.microsoft.com/office/drawing/2014/main" id="{C7C93093-CE38-1346-A484-4129B29E159E}"/>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D6B3572E-2865-5E4D-8AFB-B413D2EC460B}"/>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1815932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25143" y="1266624"/>
            <a:ext cx="5889878" cy="5096510"/>
          </a:xfrm>
          <a:prstGeom prst="rect">
            <a:avLst/>
          </a:prstGeom>
          <a:blipFill>
            <a:blip r:embed="rId2" cstate="email">
              <a:alphaModFix amt="28000"/>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txBox="1">
            <a:spLocks noGrp="1"/>
          </p:cNvSpPr>
          <p:nvPr>
            <p:ph type="title"/>
          </p:nvPr>
        </p:nvSpPr>
        <p:spPr>
          <a:xfrm>
            <a:off x="1553383" y="832505"/>
            <a:ext cx="6207296" cy="690574"/>
          </a:xfrm>
          <a:prstGeom prst="rect">
            <a:avLst/>
          </a:prstGeom>
        </p:spPr>
        <p:txBody>
          <a:bodyPr vert="horz" wrap="square" lIns="0" tIns="13335" rIns="0" bIns="0" rtlCol="0">
            <a:spAutoFit/>
          </a:bodyPr>
          <a:lstStyle/>
          <a:p>
            <a:pPr marL="12700">
              <a:lnSpc>
                <a:spcPct val="100000"/>
              </a:lnSpc>
              <a:spcBef>
                <a:spcPts val="105"/>
              </a:spcBef>
            </a:pPr>
            <a:r>
              <a:rPr lang="nl-NL" spc="-80" dirty="0"/>
              <a:t>Wat moet je ermee als BSL?</a:t>
            </a:r>
            <a:endParaRPr spc="-80" dirty="0"/>
          </a:p>
        </p:txBody>
      </p:sp>
      <p:sp>
        <p:nvSpPr>
          <p:cNvPr id="4" name="object 4"/>
          <p:cNvSpPr txBox="1"/>
          <p:nvPr/>
        </p:nvSpPr>
        <p:spPr>
          <a:xfrm>
            <a:off x="667809" y="2418343"/>
            <a:ext cx="8155998" cy="2793072"/>
          </a:xfrm>
          <a:prstGeom prst="rect">
            <a:avLst/>
          </a:prstGeom>
        </p:spPr>
        <p:txBody>
          <a:bodyPr vert="horz" wrap="square" lIns="0" tIns="73660" rIns="0" bIns="0" rtlCol="0">
            <a:spAutoFit/>
          </a:bodyPr>
          <a:lstStyle/>
          <a:p>
            <a:pPr marL="355600" indent="-342900">
              <a:lnSpc>
                <a:spcPct val="100000"/>
              </a:lnSpc>
              <a:spcBef>
                <a:spcPts val="480"/>
              </a:spcBef>
              <a:buSzPct val="65000"/>
              <a:buFont typeface="Courier New"/>
              <a:buChar char="o"/>
              <a:tabLst>
                <a:tab pos="354965" algn="l"/>
                <a:tab pos="355600" algn="l"/>
              </a:tabLst>
            </a:pPr>
            <a:r>
              <a:rPr lang="nl-NL" sz="3200" spc="-65" dirty="0">
                <a:cs typeface="Arial"/>
              </a:rPr>
              <a:t>De overheid kan het niet alleen. </a:t>
            </a:r>
          </a:p>
          <a:p>
            <a:pPr marL="355600" indent="-342900">
              <a:lnSpc>
                <a:spcPct val="100000"/>
              </a:lnSpc>
              <a:spcBef>
                <a:spcPts val="480"/>
              </a:spcBef>
              <a:buSzPct val="65000"/>
              <a:buFont typeface="Courier New"/>
              <a:buChar char="o"/>
              <a:tabLst>
                <a:tab pos="354965" algn="l"/>
                <a:tab pos="355600" algn="l"/>
              </a:tabLst>
            </a:pPr>
            <a:r>
              <a:rPr lang="nl-NL" sz="3200" spc="-65" dirty="0">
                <a:cs typeface="Arial"/>
              </a:rPr>
              <a:t>Als boerderijclub weet je wat er aan de hand is. </a:t>
            </a:r>
          </a:p>
          <a:p>
            <a:pPr marL="355600" indent="-342900">
              <a:lnSpc>
                <a:spcPct val="100000"/>
              </a:lnSpc>
              <a:spcBef>
                <a:spcPts val="480"/>
              </a:spcBef>
              <a:buSzPct val="65000"/>
              <a:buFont typeface="Courier New"/>
              <a:buChar char="o"/>
              <a:tabLst>
                <a:tab pos="354965" algn="l"/>
                <a:tab pos="355600" algn="l"/>
              </a:tabLst>
            </a:pPr>
            <a:r>
              <a:rPr lang="nl-NL" sz="3200" spc="-65" dirty="0">
                <a:cs typeface="Arial"/>
              </a:rPr>
              <a:t>Je kunt verbinden en makelen</a:t>
            </a:r>
            <a:endParaRPr sz="3200" dirty="0">
              <a:cs typeface="Arial"/>
            </a:endParaRPr>
          </a:p>
          <a:p>
            <a:pPr marL="355600" indent="-342900">
              <a:lnSpc>
                <a:spcPct val="100000"/>
              </a:lnSpc>
              <a:spcBef>
                <a:spcPts val="480"/>
              </a:spcBef>
              <a:buSzPct val="65000"/>
              <a:buFont typeface="Courier New"/>
              <a:buChar char="o"/>
              <a:tabLst>
                <a:tab pos="354965" algn="l"/>
                <a:tab pos="355600" algn="l"/>
              </a:tabLst>
            </a:pPr>
            <a:r>
              <a:rPr lang="nl-NL" sz="3200" spc="-130" dirty="0">
                <a:cs typeface="Arial"/>
              </a:rPr>
              <a:t>Mee beleid bepalen </a:t>
            </a:r>
            <a:endParaRPr sz="3200" dirty="0">
              <a:cs typeface="Arial"/>
            </a:endParaRPr>
          </a:p>
          <a:p>
            <a:pPr marL="355600" indent="-342900">
              <a:lnSpc>
                <a:spcPct val="100000"/>
              </a:lnSpc>
              <a:spcBef>
                <a:spcPts val="480"/>
              </a:spcBef>
              <a:buSzPct val="65000"/>
              <a:buFont typeface="Courier New"/>
              <a:buChar char="o"/>
              <a:tabLst>
                <a:tab pos="354965" algn="l"/>
                <a:tab pos="355600" algn="l"/>
              </a:tabLst>
            </a:pPr>
            <a:r>
              <a:rPr lang="nl-NL" sz="3200" spc="-130" dirty="0">
                <a:cs typeface="Arial"/>
              </a:rPr>
              <a:t>Soms kun je aan geld komen</a:t>
            </a:r>
            <a:endParaRPr sz="3200" dirty="0">
              <a:cs typeface="Arial"/>
            </a:endParaRPr>
          </a:p>
        </p:txBody>
      </p:sp>
      <p:sp>
        <p:nvSpPr>
          <p:cNvPr id="5" name="Tijdelijke aanduiding voor datum 4">
            <a:extLst>
              <a:ext uri="{FF2B5EF4-FFF2-40B4-BE49-F238E27FC236}">
                <a16:creationId xmlns:a16="http://schemas.microsoft.com/office/drawing/2014/main" id="{E7BA0F83-B2BD-9943-84B5-DD40B93186D4}"/>
              </a:ext>
            </a:extLst>
          </p:cNvPr>
          <p:cNvSpPr>
            <a:spLocks noGrp="1"/>
          </p:cNvSpPr>
          <p:nvPr>
            <p:ph type="dt" sz="half" idx="10"/>
          </p:nvPr>
        </p:nvSpPr>
        <p:spPr/>
        <p:txBody>
          <a:bodyPr/>
          <a:lstStyle/>
          <a:p>
            <a:r>
              <a:rPr lang="nl-NL"/>
              <a:t>16 februari 2019</a:t>
            </a:r>
          </a:p>
        </p:txBody>
      </p:sp>
      <p:sp>
        <p:nvSpPr>
          <p:cNvPr id="6" name="Tijdelijke aanduiding voor voettekst 5">
            <a:extLst>
              <a:ext uri="{FF2B5EF4-FFF2-40B4-BE49-F238E27FC236}">
                <a16:creationId xmlns:a16="http://schemas.microsoft.com/office/drawing/2014/main" id="{E2A4938D-7149-104A-95B7-02F98B2B03C6}"/>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3164436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300x201.png"/>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a:ext>
            </a:extLst>
          </a:blip>
          <a:stretch>
            <a:fillRect/>
          </a:stretch>
        </p:blipFill>
        <p:spPr>
          <a:xfrm>
            <a:off x="0" y="359410"/>
            <a:ext cx="9184890" cy="6153876"/>
          </a:xfrm>
          <a:prstGeom prst="rect">
            <a:avLst/>
          </a:prstGeom>
        </p:spPr>
      </p:pic>
      <p:sp>
        <p:nvSpPr>
          <p:cNvPr id="2" name="Titel 1"/>
          <p:cNvSpPr>
            <a:spLocks noGrp="1"/>
          </p:cNvSpPr>
          <p:nvPr>
            <p:ph type="title"/>
          </p:nvPr>
        </p:nvSpPr>
        <p:spPr/>
        <p:txBody>
          <a:bodyPr/>
          <a:lstStyle/>
          <a:p>
            <a:r>
              <a:rPr lang="nl-NL" dirty="0"/>
              <a:t>Conclusies</a:t>
            </a:r>
          </a:p>
        </p:txBody>
      </p:sp>
      <p:sp>
        <p:nvSpPr>
          <p:cNvPr id="3" name="Tijdelijke aanduiding voor inhoud 2"/>
          <p:cNvSpPr>
            <a:spLocks noGrp="1"/>
          </p:cNvSpPr>
          <p:nvPr>
            <p:ph idx="1"/>
          </p:nvPr>
        </p:nvSpPr>
        <p:spPr>
          <a:xfrm>
            <a:off x="628650" y="1825625"/>
            <a:ext cx="8204632" cy="4351338"/>
          </a:xfrm>
        </p:spPr>
        <p:txBody>
          <a:bodyPr/>
          <a:lstStyle/>
          <a:p>
            <a:r>
              <a:rPr lang="nl-NL" sz="3200" dirty="0"/>
              <a:t>Er is wel wat aan de hand op het platteland</a:t>
            </a:r>
          </a:p>
          <a:p>
            <a:r>
              <a:rPr lang="nl-NL" sz="3200" dirty="0"/>
              <a:t>Gaat om de boerderij met alles erop en er omheen: het gebouw, het verhaal, de omgeving</a:t>
            </a:r>
          </a:p>
          <a:p>
            <a:r>
              <a:rPr lang="nl-NL" sz="3200" dirty="0"/>
              <a:t>Bewoners moeten en mogen het veel meer zelf doen </a:t>
            </a:r>
          </a:p>
          <a:p>
            <a:r>
              <a:rPr lang="nl-NL" sz="3200" dirty="0"/>
              <a:t>Je moet het niet alleen willen doen</a:t>
            </a:r>
          </a:p>
          <a:p>
            <a:r>
              <a:rPr lang="nl-NL" sz="3200" dirty="0"/>
              <a:t>De BSL is nodig</a:t>
            </a:r>
          </a:p>
          <a:p>
            <a:endParaRPr lang="nl-NL" dirty="0"/>
          </a:p>
        </p:txBody>
      </p:sp>
      <p:sp>
        <p:nvSpPr>
          <p:cNvPr id="5" name="Tijdelijke aanduiding voor datum 4">
            <a:extLst>
              <a:ext uri="{FF2B5EF4-FFF2-40B4-BE49-F238E27FC236}">
                <a16:creationId xmlns:a16="http://schemas.microsoft.com/office/drawing/2014/main" id="{C81892C0-9F54-A647-9E0F-BDB0D1D3B335}"/>
              </a:ext>
            </a:extLst>
          </p:cNvPr>
          <p:cNvSpPr>
            <a:spLocks noGrp="1"/>
          </p:cNvSpPr>
          <p:nvPr>
            <p:ph type="dt" sz="half" idx="10"/>
          </p:nvPr>
        </p:nvSpPr>
        <p:spPr/>
        <p:txBody>
          <a:bodyPr/>
          <a:lstStyle/>
          <a:p>
            <a:r>
              <a:rPr lang="nl-NL"/>
              <a:t>16 februari 2019</a:t>
            </a:r>
          </a:p>
        </p:txBody>
      </p:sp>
      <p:sp>
        <p:nvSpPr>
          <p:cNvPr id="6" name="Tijdelijke aanduiding voor voettekst 5">
            <a:extLst>
              <a:ext uri="{FF2B5EF4-FFF2-40B4-BE49-F238E27FC236}">
                <a16:creationId xmlns:a16="http://schemas.microsoft.com/office/drawing/2014/main" id="{5E1060DB-C075-414E-8926-74B70F0D2D14}"/>
              </a:ext>
            </a:extLst>
          </p:cNvPr>
          <p:cNvSpPr>
            <a:spLocks noGrp="1"/>
          </p:cNvSpPr>
          <p:nvPr>
            <p:ph type="ftr" sz="quarter" idx="11"/>
          </p:nvPr>
        </p:nvSpPr>
        <p:spPr/>
        <p:txBody>
          <a:bodyPr/>
          <a:lstStyle/>
          <a:p>
            <a:r>
              <a:rPr lang="nl-NL" dirty="0"/>
              <a:t>Boerderijstichting Limburg</a:t>
            </a:r>
          </a:p>
        </p:txBody>
      </p:sp>
    </p:spTree>
    <p:extLst>
      <p:ext uri="{BB962C8B-B14F-4D97-AF65-F5344CB8AC3E}">
        <p14:creationId xmlns:p14="http://schemas.microsoft.com/office/powerpoint/2010/main" val="1424013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4B3299A-CFC1-0540-AECB-B47CEEBA4BA4}"/>
              </a:ext>
            </a:extLst>
          </p:cNvPr>
          <p:cNvSpPr>
            <a:spLocks noGrp="1"/>
          </p:cNvSpPr>
          <p:nvPr>
            <p:ph type="title"/>
          </p:nvPr>
        </p:nvSpPr>
        <p:spPr/>
        <p:txBody>
          <a:bodyPr>
            <a:normAutofit/>
          </a:bodyPr>
          <a:lstStyle/>
          <a:p>
            <a:r>
              <a:rPr lang="nl-NL" sz="4800" dirty="0"/>
              <a:t>Erfgoed in de loop der jaren</a:t>
            </a:r>
          </a:p>
        </p:txBody>
      </p:sp>
      <p:sp>
        <p:nvSpPr>
          <p:cNvPr id="6" name="Tijdelijke aanduiding voor inhoud 5">
            <a:extLst>
              <a:ext uri="{FF2B5EF4-FFF2-40B4-BE49-F238E27FC236}">
                <a16:creationId xmlns:a16="http://schemas.microsoft.com/office/drawing/2014/main" id="{49851300-18FA-CC41-B93D-14BD00DB454B}"/>
              </a:ext>
            </a:extLst>
          </p:cNvPr>
          <p:cNvSpPr>
            <a:spLocks noGrp="1"/>
          </p:cNvSpPr>
          <p:nvPr>
            <p:ph idx="1"/>
          </p:nvPr>
        </p:nvSpPr>
        <p:spPr>
          <a:xfrm>
            <a:off x="628650" y="1825625"/>
            <a:ext cx="7886700" cy="2171022"/>
          </a:xfrm>
        </p:spPr>
        <p:txBody>
          <a:bodyPr/>
          <a:lstStyle/>
          <a:p>
            <a:pPr marL="0" indent="0">
              <a:buNone/>
            </a:pPr>
            <a:endParaRPr lang="nl-NL" sz="4000" dirty="0"/>
          </a:p>
          <a:p>
            <a:pPr marL="0" indent="0">
              <a:buNone/>
            </a:pPr>
            <a:r>
              <a:rPr lang="nl-NL" sz="4000" dirty="0">
                <a:latin typeface="+mj-lt"/>
              </a:rPr>
              <a:t>Buurtschap Langhout</a:t>
            </a:r>
          </a:p>
          <a:p>
            <a:pPr marL="0" indent="0">
              <a:buNone/>
            </a:pPr>
            <a:r>
              <a:rPr lang="nl-NL" sz="4000" dirty="0">
                <a:latin typeface="+mj-lt"/>
              </a:rPr>
              <a:t>Dorp Maasbree</a:t>
            </a:r>
          </a:p>
        </p:txBody>
      </p:sp>
      <p:pic>
        <p:nvPicPr>
          <p:cNvPr id="3" name="Afbeelding 2">
            <a:extLst>
              <a:ext uri="{FF2B5EF4-FFF2-40B4-BE49-F238E27FC236}">
                <a16:creationId xmlns:a16="http://schemas.microsoft.com/office/drawing/2014/main" id="{DF3DFF0C-FA37-CB44-A7CC-D5D620B87F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218" y="4792893"/>
            <a:ext cx="2753476" cy="2065107"/>
          </a:xfrm>
          <a:prstGeom prst="rect">
            <a:avLst/>
          </a:prstGeom>
        </p:spPr>
      </p:pic>
      <p:pic>
        <p:nvPicPr>
          <p:cNvPr id="7" name="Afbeelding 6">
            <a:extLst>
              <a:ext uri="{FF2B5EF4-FFF2-40B4-BE49-F238E27FC236}">
                <a16:creationId xmlns:a16="http://schemas.microsoft.com/office/drawing/2014/main" id="{22035A6C-959B-6040-9979-97215BC5FF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4440" y="4792893"/>
            <a:ext cx="2753476" cy="2065107"/>
          </a:xfrm>
          <a:prstGeom prst="rect">
            <a:avLst/>
          </a:prstGeom>
        </p:spPr>
      </p:pic>
      <p:pic>
        <p:nvPicPr>
          <p:cNvPr id="9" name="Afbeelding 8">
            <a:extLst>
              <a:ext uri="{FF2B5EF4-FFF2-40B4-BE49-F238E27FC236}">
                <a16:creationId xmlns:a16="http://schemas.microsoft.com/office/drawing/2014/main" id="{77859112-2578-6C4E-8402-1A614813E7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1661" y="4792893"/>
            <a:ext cx="2776307" cy="2082230"/>
          </a:xfrm>
          <a:prstGeom prst="rect">
            <a:avLst/>
          </a:prstGeom>
        </p:spPr>
      </p:pic>
      <p:sp>
        <p:nvSpPr>
          <p:cNvPr id="2" name="Tijdelijke aanduiding voor datum 1">
            <a:extLst>
              <a:ext uri="{FF2B5EF4-FFF2-40B4-BE49-F238E27FC236}">
                <a16:creationId xmlns:a16="http://schemas.microsoft.com/office/drawing/2014/main" id="{84A0F91F-725A-D143-A6C4-8E095A28E1FE}"/>
              </a:ext>
            </a:extLst>
          </p:cNvPr>
          <p:cNvSpPr>
            <a:spLocks noGrp="1"/>
          </p:cNvSpPr>
          <p:nvPr>
            <p:ph type="dt" sz="half" idx="10"/>
          </p:nvPr>
        </p:nvSpPr>
        <p:spPr/>
        <p:txBody>
          <a:bodyPr/>
          <a:lstStyle/>
          <a:p>
            <a:r>
              <a:rPr lang="nl-NL"/>
              <a:t>16 februari 2019</a:t>
            </a:r>
          </a:p>
        </p:txBody>
      </p:sp>
      <p:sp>
        <p:nvSpPr>
          <p:cNvPr id="4" name="Tijdelijke aanduiding voor voettekst 3">
            <a:extLst>
              <a:ext uri="{FF2B5EF4-FFF2-40B4-BE49-F238E27FC236}">
                <a16:creationId xmlns:a16="http://schemas.microsoft.com/office/drawing/2014/main" id="{97CE8D4A-059E-9E4A-9FBF-39775AAECF7F}"/>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3423660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D3BB1B2-5FFF-AF4B-A11F-E64C3B25BC92}"/>
              </a:ext>
            </a:extLst>
          </p:cNvPr>
          <p:cNvPicPr>
            <a:picLocks noChangeAspect="1"/>
          </p:cNvPicPr>
          <p:nvPr/>
        </p:nvPicPr>
        <p:blipFill>
          <a:blip r:embed="rId2" cstate="email">
            <a:alphaModFix amt="23000"/>
            <a:extLst>
              <a:ext uri="{28A0092B-C50C-407E-A947-70E740481C1C}">
                <a14:useLocalDpi xmlns:a14="http://schemas.microsoft.com/office/drawing/2010/main"/>
              </a:ext>
            </a:extLst>
          </a:blip>
          <a:stretch>
            <a:fillRect/>
          </a:stretch>
        </p:blipFill>
        <p:spPr>
          <a:xfrm>
            <a:off x="0" y="612885"/>
            <a:ext cx="9144000" cy="5365102"/>
          </a:xfrm>
          <a:prstGeom prst="rect">
            <a:avLst/>
          </a:prstGeom>
        </p:spPr>
      </p:pic>
      <p:sp>
        <p:nvSpPr>
          <p:cNvPr id="4" name="Titel 3">
            <a:extLst>
              <a:ext uri="{FF2B5EF4-FFF2-40B4-BE49-F238E27FC236}">
                <a16:creationId xmlns:a16="http://schemas.microsoft.com/office/drawing/2014/main" id="{E158D398-7F5C-7B43-BE62-17A53B2B39B2}"/>
              </a:ext>
            </a:extLst>
          </p:cNvPr>
          <p:cNvSpPr>
            <a:spLocks noGrp="1"/>
          </p:cNvSpPr>
          <p:nvPr>
            <p:ph type="ctrTitle"/>
          </p:nvPr>
        </p:nvSpPr>
        <p:spPr>
          <a:xfrm>
            <a:off x="628650" y="612885"/>
            <a:ext cx="7772400" cy="2387600"/>
          </a:xfrm>
        </p:spPr>
        <p:txBody>
          <a:bodyPr/>
          <a:lstStyle/>
          <a:p>
            <a:r>
              <a:rPr lang="nl-NL" dirty="0"/>
              <a:t>Langhout</a:t>
            </a:r>
            <a:br>
              <a:rPr lang="nl-NL" dirty="0"/>
            </a:br>
            <a:r>
              <a:rPr lang="nl-NL" sz="4400" dirty="0"/>
              <a:t>(de Duif, Stokbroek)</a:t>
            </a:r>
          </a:p>
        </p:txBody>
      </p:sp>
      <p:sp>
        <p:nvSpPr>
          <p:cNvPr id="5" name="Ondertitel 4">
            <a:extLst>
              <a:ext uri="{FF2B5EF4-FFF2-40B4-BE49-F238E27FC236}">
                <a16:creationId xmlns:a16="http://schemas.microsoft.com/office/drawing/2014/main" id="{529996A4-AADA-AB4C-B757-39CBA4DD3517}"/>
              </a:ext>
            </a:extLst>
          </p:cNvPr>
          <p:cNvSpPr>
            <a:spLocks noGrp="1"/>
          </p:cNvSpPr>
          <p:nvPr>
            <p:ph type="subTitle" idx="1"/>
          </p:nvPr>
        </p:nvSpPr>
        <p:spPr/>
        <p:txBody>
          <a:bodyPr>
            <a:normAutofit/>
          </a:bodyPr>
          <a:lstStyle/>
          <a:p>
            <a:r>
              <a:rPr lang="nl-NL" sz="3200" dirty="0"/>
              <a:t>Een buurtschap in Maasbree</a:t>
            </a:r>
          </a:p>
        </p:txBody>
      </p:sp>
      <p:sp>
        <p:nvSpPr>
          <p:cNvPr id="2" name="Tijdelijke aanduiding voor datum 1">
            <a:extLst>
              <a:ext uri="{FF2B5EF4-FFF2-40B4-BE49-F238E27FC236}">
                <a16:creationId xmlns:a16="http://schemas.microsoft.com/office/drawing/2014/main" id="{61632EE3-9586-874A-9031-3566F62779AF}"/>
              </a:ext>
            </a:extLst>
          </p:cNvPr>
          <p:cNvSpPr>
            <a:spLocks noGrp="1"/>
          </p:cNvSpPr>
          <p:nvPr>
            <p:ph type="dt" sz="half" idx="10"/>
          </p:nvPr>
        </p:nvSpPr>
        <p:spPr/>
        <p:txBody>
          <a:bodyPr/>
          <a:lstStyle/>
          <a:p>
            <a:r>
              <a:rPr lang="nl-NL"/>
              <a:t>16 februari 2019</a:t>
            </a:r>
          </a:p>
        </p:txBody>
      </p:sp>
      <p:sp>
        <p:nvSpPr>
          <p:cNvPr id="3" name="Tijdelijke aanduiding voor voettekst 2">
            <a:extLst>
              <a:ext uri="{FF2B5EF4-FFF2-40B4-BE49-F238E27FC236}">
                <a16:creationId xmlns:a16="http://schemas.microsoft.com/office/drawing/2014/main" id="{E4E64216-D3F1-5042-B92B-E34B91CCCA32}"/>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2754653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D32C052-E700-C043-9363-E64671C4B2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8568"/>
            <a:ext cx="9144000" cy="6480863"/>
          </a:xfrm>
          <a:prstGeom prst="rect">
            <a:avLst/>
          </a:prstGeom>
        </p:spPr>
      </p:pic>
      <p:sp>
        <p:nvSpPr>
          <p:cNvPr id="2" name="Tijdelijke aanduiding voor datum 1">
            <a:extLst>
              <a:ext uri="{FF2B5EF4-FFF2-40B4-BE49-F238E27FC236}">
                <a16:creationId xmlns:a16="http://schemas.microsoft.com/office/drawing/2014/main" id="{3E16E8B3-E4BB-1746-96DB-BE4272B2CEC4}"/>
              </a:ext>
            </a:extLst>
          </p:cNvPr>
          <p:cNvSpPr>
            <a:spLocks noGrp="1"/>
          </p:cNvSpPr>
          <p:nvPr>
            <p:ph type="dt" sz="half" idx="10"/>
          </p:nvPr>
        </p:nvSpPr>
        <p:spPr/>
        <p:txBody>
          <a:bodyPr/>
          <a:lstStyle/>
          <a:p>
            <a:r>
              <a:rPr lang="nl-NL"/>
              <a:t>16 februari 2019</a:t>
            </a:r>
          </a:p>
        </p:txBody>
      </p:sp>
      <p:sp>
        <p:nvSpPr>
          <p:cNvPr id="3" name="Tijdelijke aanduiding voor voettekst 2">
            <a:extLst>
              <a:ext uri="{FF2B5EF4-FFF2-40B4-BE49-F238E27FC236}">
                <a16:creationId xmlns:a16="http://schemas.microsoft.com/office/drawing/2014/main" id="{DB51FFC6-F05B-2D45-871D-CB7FA402EF26}"/>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476526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780962D-B95F-1944-8F26-D6E9048C38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2885"/>
            <a:ext cx="9144000" cy="5365102"/>
          </a:xfrm>
          <a:prstGeom prst="rect">
            <a:avLst/>
          </a:prstGeom>
        </p:spPr>
      </p:pic>
      <p:sp>
        <p:nvSpPr>
          <p:cNvPr id="2" name="Tijdelijke aanduiding voor datum 1">
            <a:extLst>
              <a:ext uri="{FF2B5EF4-FFF2-40B4-BE49-F238E27FC236}">
                <a16:creationId xmlns:a16="http://schemas.microsoft.com/office/drawing/2014/main" id="{11C3F3AE-C8F0-4748-85AC-9F18B11B596E}"/>
              </a:ext>
            </a:extLst>
          </p:cNvPr>
          <p:cNvSpPr>
            <a:spLocks noGrp="1"/>
          </p:cNvSpPr>
          <p:nvPr>
            <p:ph type="dt" sz="half" idx="10"/>
          </p:nvPr>
        </p:nvSpPr>
        <p:spPr/>
        <p:txBody>
          <a:bodyPr/>
          <a:lstStyle/>
          <a:p>
            <a:r>
              <a:rPr lang="nl-NL"/>
              <a:t>16 februari 2019</a:t>
            </a:r>
          </a:p>
        </p:txBody>
      </p:sp>
      <p:sp>
        <p:nvSpPr>
          <p:cNvPr id="3" name="Tijdelijke aanduiding voor voettekst 2">
            <a:extLst>
              <a:ext uri="{FF2B5EF4-FFF2-40B4-BE49-F238E27FC236}">
                <a16:creationId xmlns:a16="http://schemas.microsoft.com/office/drawing/2014/main" id="{08390FAC-9911-214C-B5AD-22E2F0F6A31D}"/>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609826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B192B18-BE8F-C043-9E8C-21939010FF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4250" y="282282"/>
            <a:ext cx="4559750" cy="2964352"/>
          </a:xfrm>
          <a:prstGeom prst="rect">
            <a:avLst/>
          </a:prstGeom>
        </p:spPr>
      </p:pic>
      <p:pic>
        <p:nvPicPr>
          <p:cNvPr id="7" name="Afbeelding 6">
            <a:extLst>
              <a:ext uri="{FF2B5EF4-FFF2-40B4-BE49-F238E27FC236}">
                <a16:creationId xmlns:a16="http://schemas.microsoft.com/office/drawing/2014/main" id="{68079FB8-C8D7-9D4A-B9BC-92CDBB7DA0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595983"/>
            <a:ext cx="4559750" cy="2964352"/>
          </a:xfrm>
          <a:prstGeom prst="rect">
            <a:avLst/>
          </a:prstGeom>
        </p:spPr>
      </p:pic>
      <p:pic>
        <p:nvPicPr>
          <p:cNvPr id="9" name="Afbeelding 8">
            <a:extLst>
              <a:ext uri="{FF2B5EF4-FFF2-40B4-BE49-F238E27FC236}">
                <a16:creationId xmlns:a16="http://schemas.microsoft.com/office/drawing/2014/main" id="{5D561F49-8EAE-3B48-964E-C802A28A19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4250" y="3595983"/>
            <a:ext cx="4559750" cy="2964352"/>
          </a:xfrm>
          <a:prstGeom prst="rect">
            <a:avLst/>
          </a:prstGeom>
        </p:spPr>
      </p:pic>
      <p:pic>
        <p:nvPicPr>
          <p:cNvPr id="11" name="Afbeelding 10">
            <a:extLst>
              <a:ext uri="{FF2B5EF4-FFF2-40B4-BE49-F238E27FC236}">
                <a16:creationId xmlns:a16="http://schemas.microsoft.com/office/drawing/2014/main" id="{0257F8BC-CAE7-2443-A896-A084E82768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82282"/>
            <a:ext cx="4559750" cy="2964352"/>
          </a:xfrm>
          <a:prstGeom prst="rect">
            <a:avLst/>
          </a:prstGeom>
        </p:spPr>
      </p:pic>
      <p:sp>
        <p:nvSpPr>
          <p:cNvPr id="2" name="Tijdelijke aanduiding voor datum 1">
            <a:extLst>
              <a:ext uri="{FF2B5EF4-FFF2-40B4-BE49-F238E27FC236}">
                <a16:creationId xmlns:a16="http://schemas.microsoft.com/office/drawing/2014/main" id="{849CA1B9-EA31-3344-A154-B80CE5D411B8}"/>
              </a:ext>
            </a:extLst>
          </p:cNvPr>
          <p:cNvSpPr>
            <a:spLocks noGrp="1"/>
          </p:cNvSpPr>
          <p:nvPr>
            <p:ph type="dt" sz="half" idx="10"/>
          </p:nvPr>
        </p:nvSpPr>
        <p:spPr/>
        <p:txBody>
          <a:bodyPr/>
          <a:lstStyle/>
          <a:p>
            <a:r>
              <a:rPr lang="nl-NL"/>
              <a:t>16 februari 2019</a:t>
            </a:r>
          </a:p>
        </p:txBody>
      </p:sp>
      <p:sp>
        <p:nvSpPr>
          <p:cNvPr id="4" name="Tijdelijke aanduiding voor voettekst 3">
            <a:extLst>
              <a:ext uri="{FF2B5EF4-FFF2-40B4-BE49-F238E27FC236}">
                <a16:creationId xmlns:a16="http://schemas.microsoft.com/office/drawing/2014/main" id="{BAC1805B-7F6C-FB43-BE26-EC5DC1C846E2}"/>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2114649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058DA-FA1E-4F48-B598-8BC228D207B1}"/>
              </a:ext>
            </a:extLst>
          </p:cNvPr>
          <p:cNvSpPr>
            <a:spLocks noGrp="1"/>
          </p:cNvSpPr>
          <p:nvPr>
            <p:ph type="title"/>
          </p:nvPr>
        </p:nvSpPr>
        <p:spPr/>
        <p:txBody>
          <a:bodyPr/>
          <a:lstStyle/>
          <a:p>
            <a:r>
              <a:rPr lang="nl-NL" dirty="0"/>
              <a:t>Langhout</a:t>
            </a:r>
          </a:p>
        </p:txBody>
      </p:sp>
      <p:sp>
        <p:nvSpPr>
          <p:cNvPr id="3" name="Tijdelijke aanduiding voor inhoud 2">
            <a:extLst>
              <a:ext uri="{FF2B5EF4-FFF2-40B4-BE49-F238E27FC236}">
                <a16:creationId xmlns:a16="http://schemas.microsoft.com/office/drawing/2014/main" id="{CD098D0F-2FD0-C548-B85C-017FF880277F}"/>
              </a:ext>
            </a:extLst>
          </p:cNvPr>
          <p:cNvSpPr>
            <a:spLocks noGrp="1"/>
          </p:cNvSpPr>
          <p:nvPr>
            <p:ph idx="1"/>
          </p:nvPr>
        </p:nvSpPr>
        <p:spPr>
          <a:xfrm>
            <a:off x="628650" y="2187575"/>
            <a:ext cx="7886700" cy="4351338"/>
          </a:xfrm>
        </p:spPr>
        <p:txBody>
          <a:bodyPr/>
          <a:lstStyle/>
          <a:p>
            <a:r>
              <a:rPr lang="nl-NL" dirty="0"/>
              <a:t>Achteraf</a:t>
            </a:r>
          </a:p>
          <a:p>
            <a:r>
              <a:rPr lang="nl-NL" dirty="0"/>
              <a:t>Geriefhout</a:t>
            </a:r>
          </a:p>
          <a:p>
            <a:r>
              <a:rPr lang="nl-NL" dirty="0"/>
              <a:t>Roest-water</a:t>
            </a:r>
          </a:p>
          <a:p>
            <a:r>
              <a:rPr lang="nl-NL" dirty="0"/>
              <a:t>Slecht gedraineerd, broekland</a:t>
            </a:r>
          </a:p>
          <a:p>
            <a:endParaRPr lang="nl-NL" dirty="0"/>
          </a:p>
        </p:txBody>
      </p:sp>
      <p:sp>
        <p:nvSpPr>
          <p:cNvPr id="4" name="Tijdelijke aanduiding voor datum 3">
            <a:extLst>
              <a:ext uri="{FF2B5EF4-FFF2-40B4-BE49-F238E27FC236}">
                <a16:creationId xmlns:a16="http://schemas.microsoft.com/office/drawing/2014/main" id="{286C37C8-CBB1-FB47-B4E6-AADD193FECC8}"/>
              </a:ext>
            </a:extLst>
          </p:cNvPr>
          <p:cNvSpPr>
            <a:spLocks noGrp="1"/>
          </p:cNvSpPr>
          <p:nvPr>
            <p:ph type="dt" sz="half" idx="10"/>
          </p:nvPr>
        </p:nvSpPr>
        <p:spPr/>
        <p:txBody>
          <a:bodyPr/>
          <a:lstStyle/>
          <a:p>
            <a:r>
              <a:rPr lang="nl-NL"/>
              <a:t>16 februari 2019</a:t>
            </a:r>
          </a:p>
        </p:txBody>
      </p:sp>
      <p:sp>
        <p:nvSpPr>
          <p:cNvPr id="5" name="Tijdelijke aanduiding voor voettekst 4">
            <a:extLst>
              <a:ext uri="{FF2B5EF4-FFF2-40B4-BE49-F238E27FC236}">
                <a16:creationId xmlns:a16="http://schemas.microsoft.com/office/drawing/2014/main" id="{73A5429D-A76A-C148-9873-FAAFEA67C88B}"/>
              </a:ext>
            </a:extLst>
          </p:cNvPr>
          <p:cNvSpPr>
            <a:spLocks noGrp="1"/>
          </p:cNvSpPr>
          <p:nvPr>
            <p:ph type="ftr" sz="quarter" idx="11"/>
          </p:nvPr>
        </p:nvSpPr>
        <p:spPr/>
        <p:txBody>
          <a:bodyPr/>
          <a:lstStyle/>
          <a:p>
            <a:r>
              <a:rPr lang="nl-NL"/>
              <a:t>Boerderijstichting Limburg</a:t>
            </a:r>
          </a:p>
        </p:txBody>
      </p:sp>
    </p:spTree>
    <p:extLst>
      <p:ext uri="{BB962C8B-B14F-4D97-AF65-F5344CB8AC3E}">
        <p14:creationId xmlns:p14="http://schemas.microsoft.com/office/powerpoint/2010/main" val="3167889515"/>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725</TotalTime>
  <Words>973</Words>
  <Application>Microsoft Macintosh PowerPoint</Application>
  <PresentationFormat>Diavoorstelling (4:3)</PresentationFormat>
  <Paragraphs>230</Paragraphs>
  <Slides>38</Slides>
  <Notes>0</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38</vt:i4>
      </vt:variant>
    </vt:vector>
  </HeadingPairs>
  <TitlesOfParts>
    <vt:vector size="47" baseType="lpstr">
      <vt:lpstr>a</vt:lpstr>
      <vt:lpstr>Arial</vt:lpstr>
      <vt:lpstr>Calibri</vt:lpstr>
      <vt:lpstr>Calibri Light</vt:lpstr>
      <vt:lpstr>Courier New</vt:lpstr>
      <vt:lpstr>Times New Roman</vt:lpstr>
      <vt:lpstr>Trebuchet MS</vt:lpstr>
      <vt:lpstr>Kantoorthema</vt:lpstr>
      <vt:lpstr>Office-thema</vt:lpstr>
      <vt:lpstr>Nieuw leven voor de Boerderijenstichting Limburg</vt:lpstr>
      <vt:lpstr>Programma</vt:lpstr>
      <vt:lpstr>Erfgoed en platteland in Limburg</vt:lpstr>
      <vt:lpstr>Erfgoed in de loop der jaren</vt:lpstr>
      <vt:lpstr>Langhout (de Duif, Stokbroek)</vt:lpstr>
      <vt:lpstr>PowerPoint-presentatie</vt:lpstr>
      <vt:lpstr>PowerPoint-presentatie</vt:lpstr>
      <vt:lpstr>PowerPoint-presentatie</vt:lpstr>
      <vt:lpstr>Langhout</vt:lpstr>
      <vt:lpstr>Agrarisch</vt:lpstr>
      <vt:lpstr>PowerPoint-presentatie</vt:lpstr>
      <vt:lpstr>PowerPoint-presentatie</vt:lpstr>
      <vt:lpstr>Gevolgen</vt:lpstr>
      <vt:lpstr>PowerPoint-presentatie</vt:lpstr>
      <vt:lpstr>PowerPoint-presentatie</vt:lpstr>
      <vt:lpstr>Omgeving</vt:lpstr>
      <vt:lpstr>Toekomst</vt:lpstr>
      <vt:lpstr>Opschaling </vt:lpstr>
      <vt:lpstr>Limburg</vt:lpstr>
      <vt:lpstr>Relevant voor de BSL</vt:lpstr>
      <vt:lpstr>Erfgoed</vt:lpstr>
      <vt:lpstr>aantallen</vt:lpstr>
      <vt:lpstr>Situatie nu</vt:lpstr>
      <vt:lpstr>PowerPoint-presentatie</vt:lpstr>
      <vt:lpstr>PowerPoint-presentatie</vt:lpstr>
      <vt:lpstr>PowerPoint-presentatie</vt:lpstr>
      <vt:lpstr>PowerPoint-presentatie</vt:lpstr>
      <vt:lpstr>Boerderijen</vt:lpstr>
      <vt:lpstr>Vrijkomende Agrarische Bebouwing</vt:lpstr>
      <vt:lpstr>PowerPoint-presentatie</vt:lpstr>
      <vt:lpstr>Veranderingen landbouw</vt:lpstr>
      <vt:lpstr>PowerPoint-presentatie</vt:lpstr>
      <vt:lpstr>Omgevingsvisie</vt:lpstr>
      <vt:lpstr>PowerPoint-presentatie</vt:lpstr>
      <vt:lpstr>Beleid en strategie van overheid en maatschappelijke organisaties</vt:lpstr>
      <vt:lpstr>Netwerk</vt:lpstr>
      <vt:lpstr>Wat moet je ermee als BSL?</vt:lpstr>
      <vt:lpstr>Conclusies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HX</dc:creator>
  <cp:lastModifiedBy>HX</cp:lastModifiedBy>
  <cp:revision>49</cp:revision>
  <cp:lastPrinted>2019-02-13T21:04:13Z</cp:lastPrinted>
  <dcterms:created xsi:type="dcterms:W3CDTF">2019-02-05T09:22:12Z</dcterms:created>
  <dcterms:modified xsi:type="dcterms:W3CDTF">2019-02-17T21:19:33Z</dcterms:modified>
</cp:coreProperties>
</file>